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wmf" ContentType="image/x-wmf"/>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89"/>
  </p:notesMasterIdLst>
  <p:sldIdLst>
    <p:sldId id="257" r:id="rId2"/>
    <p:sldId id="318" r:id="rId3"/>
    <p:sldId id="319" r:id="rId4"/>
    <p:sldId id="320" r:id="rId5"/>
    <p:sldId id="321" r:id="rId6"/>
    <p:sldId id="322" r:id="rId7"/>
    <p:sldId id="323" r:id="rId8"/>
    <p:sldId id="324" r:id="rId9"/>
    <p:sldId id="325" r:id="rId10"/>
    <p:sldId id="326" r:id="rId11"/>
    <p:sldId id="327" r:id="rId12"/>
    <p:sldId id="328" r:id="rId13"/>
    <p:sldId id="329" r:id="rId14"/>
    <p:sldId id="330" r:id="rId15"/>
    <p:sldId id="331" r:id="rId16"/>
    <p:sldId id="332" r:id="rId17"/>
    <p:sldId id="333" r:id="rId18"/>
    <p:sldId id="334" r:id="rId19"/>
    <p:sldId id="335" r:id="rId20"/>
    <p:sldId id="336" r:id="rId21"/>
    <p:sldId id="337" r:id="rId22"/>
    <p:sldId id="338" r:id="rId23"/>
    <p:sldId id="339" r:id="rId24"/>
    <p:sldId id="340" r:id="rId25"/>
    <p:sldId id="341" r:id="rId26"/>
    <p:sldId id="342" r:id="rId27"/>
    <p:sldId id="343" r:id="rId28"/>
    <p:sldId id="344" r:id="rId29"/>
    <p:sldId id="345" r:id="rId30"/>
    <p:sldId id="346" r:id="rId31"/>
    <p:sldId id="347" r:id="rId32"/>
    <p:sldId id="348" r:id="rId33"/>
    <p:sldId id="349" r:id="rId34"/>
    <p:sldId id="350" r:id="rId35"/>
    <p:sldId id="351" r:id="rId36"/>
    <p:sldId id="352" r:id="rId37"/>
    <p:sldId id="353" r:id="rId38"/>
    <p:sldId id="258" r:id="rId39"/>
    <p:sldId id="259" r:id="rId40"/>
    <p:sldId id="260" r:id="rId41"/>
    <p:sldId id="261" r:id="rId42"/>
    <p:sldId id="262" r:id="rId43"/>
    <p:sldId id="263" r:id="rId44"/>
    <p:sldId id="264" r:id="rId45"/>
    <p:sldId id="265" r:id="rId46"/>
    <p:sldId id="266" r:id="rId47"/>
    <p:sldId id="267" r:id="rId48"/>
    <p:sldId id="268" r:id="rId49"/>
    <p:sldId id="269" r:id="rId50"/>
    <p:sldId id="270" r:id="rId51"/>
    <p:sldId id="271" r:id="rId52"/>
    <p:sldId id="272" r:id="rId53"/>
    <p:sldId id="273" r:id="rId54"/>
    <p:sldId id="274" r:id="rId55"/>
    <p:sldId id="275" r:id="rId56"/>
    <p:sldId id="276" r:id="rId57"/>
    <p:sldId id="277" r:id="rId58"/>
    <p:sldId id="278" r:id="rId59"/>
    <p:sldId id="279" r:id="rId60"/>
    <p:sldId id="280" r:id="rId61"/>
    <p:sldId id="281" r:id="rId62"/>
    <p:sldId id="282" r:id="rId63"/>
    <p:sldId id="283" r:id="rId64"/>
    <p:sldId id="284" r:id="rId65"/>
    <p:sldId id="285" r:id="rId66"/>
    <p:sldId id="286" r:id="rId67"/>
    <p:sldId id="287" r:id="rId68"/>
    <p:sldId id="288" r:id="rId69"/>
    <p:sldId id="289" r:id="rId70"/>
    <p:sldId id="292" r:id="rId71"/>
    <p:sldId id="293" r:id="rId72"/>
    <p:sldId id="294" r:id="rId73"/>
    <p:sldId id="295" r:id="rId74"/>
    <p:sldId id="296" r:id="rId75"/>
    <p:sldId id="297" r:id="rId76"/>
    <p:sldId id="298" r:id="rId77"/>
    <p:sldId id="299" r:id="rId78"/>
    <p:sldId id="301" r:id="rId79"/>
    <p:sldId id="302" r:id="rId80"/>
    <p:sldId id="303" r:id="rId81"/>
    <p:sldId id="304" r:id="rId82"/>
    <p:sldId id="305" r:id="rId83"/>
    <p:sldId id="306" r:id="rId84"/>
    <p:sldId id="307" r:id="rId85"/>
    <p:sldId id="308" r:id="rId86"/>
    <p:sldId id="311" r:id="rId87"/>
    <p:sldId id="316" r:id="rId8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660" autoAdjust="0"/>
  </p:normalViewPr>
  <p:slideViewPr>
    <p:cSldViewPr>
      <p:cViewPr varScale="1">
        <p:scale>
          <a:sx n="104" d="100"/>
          <a:sy n="104" d="100"/>
        </p:scale>
        <p:origin x="-17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624375-A7B1-48DE-A35E-14C28F94B530}" type="datetimeFigureOut">
              <a:rPr lang="en-US" smtClean="0"/>
              <a:t>11/28/2008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E6C11-E78D-4451-B194-F1B2F0733EF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C85118BA-E917-444A-BAE4-166CC0D35FF5}" type="slidenum">
              <a:rPr lang="en-US" smtClean="0"/>
              <a:pPr/>
              <a:t>1</a:t>
            </a:fld>
            <a:endParaRPr lang="en-US" smtClean="0"/>
          </a:p>
        </p:txBody>
      </p:sp>
      <p:sp>
        <p:nvSpPr>
          <p:cNvPr id="63491" name="Rectangle 2"/>
          <p:cNvSpPr>
            <a:spLocks noRo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smtClean="0"/>
          </a:p>
        </p:txBody>
      </p:sp>
      <p:sp>
        <p:nvSpPr>
          <p:cNvPr id="64516" name="Slide Number Placeholder 3"/>
          <p:cNvSpPr>
            <a:spLocks noGrp="1"/>
          </p:cNvSpPr>
          <p:nvPr>
            <p:ph type="sldNum" sz="quarter" idx="5"/>
          </p:nvPr>
        </p:nvSpPr>
        <p:spPr>
          <a:noFill/>
        </p:spPr>
        <p:txBody>
          <a:bodyPr/>
          <a:lstStyle/>
          <a:p>
            <a:fld id="{46DF26EA-9FF8-40D0-9817-0E94B4C62F28}" type="slidenum">
              <a:rPr lang="en-US" smtClean="0"/>
              <a:pPr/>
              <a:t>64</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9F5BF66-471A-4569-8701-9CBE50569FE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9F5BF66-471A-4569-8701-9CBE50569F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9F5BF66-471A-4569-8701-9CBE50569FE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9F5BF66-471A-4569-8701-9CBE50569FEC}"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9F5BF66-471A-4569-8701-9CBE50569FEC}"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9F5BF66-471A-4569-8701-9CBE50569FEC}"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9F5BF66-471A-4569-8701-9CBE50569FE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9F5BF66-471A-4569-8701-9CBE50569FEC}"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9F5BF66-471A-4569-8701-9CBE50569F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9F5BF66-471A-4569-8701-9CBE50569FE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9F5BF66-471A-4569-8701-9CBE50569FEC}"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9F5BF66-471A-4569-8701-9CBE50569FE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sz="4000" dirty="0" smtClean="0"/>
              <a:t/>
            </a:r>
            <a:br>
              <a:rPr lang="en-US" sz="4000" dirty="0" smtClean="0"/>
            </a:br>
            <a:r>
              <a:rPr lang="en-US" sz="4000" dirty="0" smtClean="0">
                <a:solidFill>
                  <a:srgbClr val="008000"/>
                </a:solidFill>
              </a:rPr>
              <a:t>PERLINDUNGAN KONSUMEN</a:t>
            </a:r>
            <a:endParaRPr lang="en-US" sz="4000" dirty="0" smtClean="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6" name="Rectangle 16"/>
          <p:cNvSpPr>
            <a:spLocks noGrp="1" noChangeArrowheads="1"/>
          </p:cNvSpPr>
          <p:nvPr>
            <p:ph type="sldNum" sz="quarter" idx="12"/>
          </p:nvPr>
        </p:nvSpPr>
        <p:spPr/>
        <p:txBody>
          <a:bodyPr/>
          <a:lstStyle/>
          <a:p>
            <a:pPr>
              <a:defRPr/>
            </a:pPr>
            <a:fld id="{4592C861-533B-413B-A321-4B038E642105}" type="slidenum">
              <a:rPr lang="en-US"/>
              <a:pPr>
                <a:defRPr/>
              </a:pPr>
              <a:t>1</a:t>
            </a:fld>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Rot="1" noChangeArrowheads="1"/>
          </p:cNvSpPr>
          <p:nvPr>
            <p:ph type="title"/>
          </p:nvPr>
        </p:nvSpPr>
        <p:spPr/>
        <p:txBody>
          <a:bodyPr/>
          <a:lstStyle/>
          <a:p>
            <a:r>
              <a:rPr lang="en-US" sz="2800">
                <a:latin typeface="Arial" charset="0"/>
              </a:rPr>
              <a:t>HUBUNGAN </a:t>
            </a:r>
            <a:br>
              <a:rPr lang="en-US" sz="2800">
                <a:latin typeface="Arial" charset="0"/>
              </a:rPr>
            </a:br>
            <a:r>
              <a:rPr lang="en-US" sz="2800">
                <a:latin typeface="Arial" charset="0"/>
              </a:rPr>
              <a:t>PERIKATAN DAN PERJANJIAN</a:t>
            </a:r>
            <a:endParaRPr lang="en-US"/>
          </a:p>
        </p:txBody>
      </p:sp>
      <p:sp>
        <p:nvSpPr>
          <p:cNvPr id="228355" name="Rectangle 3"/>
          <p:cNvSpPr>
            <a:spLocks noChangeArrowheads="1"/>
          </p:cNvSpPr>
          <p:nvPr/>
        </p:nvSpPr>
        <p:spPr bwMode="auto">
          <a:xfrm>
            <a:off x="609600" y="3429000"/>
            <a:ext cx="1905000" cy="457200"/>
          </a:xfrm>
          <a:prstGeom prst="rect">
            <a:avLst/>
          </a:prstGeom>
          <a:solidFill>
            <a:srgbClr val="993300"/>
          </a:solidFill>
          <a:ln w="9525">
            <a:solidFill>
              <a:schemeClr val="tx1"/>
            </a:solidFill>
            <a:miter lim="800000"/>
            <a:headEnd/>
            <a:tailEnd/>
          </a:ln>
          <a:effectLst/>
        </p:spPr>
        <p:txBody>
          <a:bodyPr wrap="none" anchor="ctr"/>
          <a:lstStyle/>
          <a:p>
            <a:pPr algn="ctr"/>
            <a:r>
              <a:rPr lang="en-US"/>
              <a:t>Perikatan</a:t>
            </a:r>
          </a:p>
        </p:txBody>
      </p:sp>
      <p:sp>
        <p:nvSpPr>
          <p:cNvPr id="228356" name="Line 4"/>
          <p:cNvSpPr>
            <a:spLocks noChangeShapeType="1"/>
          </p:cNvSpPr>
          <p:nvPr/>
        </p:nvSpPr>
        <p:spPr bwMode="auto">
          <a:xfrm>
            <a:off x="2514600" y="3657600"/>
            <a:ext cx="381000" cy="0"/>
          </a:xfrm>
          <a:prstGeom prst="line">
            <a:avLst/>
          </a:prstGeom>
          <a:noFill/>
          <a:ln w="9525">
            <a:solidFill>
              <a:schemeClr val="tx1"/>
            </a:solidFill>
            <a:round/>
            <a:headEnd/>
            <a:tailEnd/>
          </a:ln>
          <a:effectLst/>
        </p:spPr>
        <p:txBody>
          <a:bodyPr wrap="none" anchor="ctr"/>
          <a:lstStyle/>
          <a:p>
            <a:endParaRPr lang="en-US"/>
          </a:p>
        </p:txBody>
      </p:sp>
      <p:sp>
        <p:nvSpPr>
          <p:cNvPr id="228357" name="Line 5"/>
          <p:cNvSpPr>
            <a:spLocks noChangeShapeType="1"/>
          </p:cNvSpPr>
          <p:nvPr/>
        </p:nvSpPr>
        <p:spPr bwMode="auto">
          <a:xfrm>
            <a:off x="2895600" y="1676400"/>
            <a:ext cx="0" cy="3352800"/>
          </a:xfrm>
          <a:prstGeom prst="line">
            <a:avLst/>
          </a:prstGeom>
          <a:noFill/>
          <a:ln w="9525">
            <a:solidFill>
              <a:schemeClr val="tx1"/>
            </a:solidFill>
            <a:round/>
            <a:headEnd/>
            <a:tailEnd/>
          </a:ln>
          <a:effectLst/>
        </p:spPr>
        <p:txBody>
          <a:bodyPr wrap="none" anchor="ctr"/>
          <a:lstStyle/>
          <a:p>
            <a:endParaRPr lang="en-US"/>
          </a:p>
        </p:txBody>
      </p:sp>
      <p:sp>
        <p:nvSpPr>
          <p:cNvPr id="228358" name="Line 6"/>
          <p:cNvSpPr>
            <a:spLocks noChangeShapeType="1"/>
          </p:cNvSpPr>
          <p:nvPr/>
        </p:nvSpPr>
        <p:spPr bwMode="auto">
          <a:xfrm>
            <a:off x="2895600" y="1676400"/>
            <a:ext cx="30480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228359" name="Rectangle 7"/>
          <p:cNvSpPr>
            <a:spLocks noChangeArrowheads="1"/>
          </p:cNvSpPr>
          <p:nvPr/>
        </p:nvSpPr>
        <p:spPr bwMode="auto">
          <a:xfrm>
            <a:off x="3200400" y="1524000"/>
            <a:ext cx="1905000" cy="685800"/>
          </a:xfrm>
          <a:prstGeom prst="rect">
            <a:avLst/>
          </a:prstGeom>
          <a:solidFill>
            <a:schemeClr val="bg2"/>
          </a:solidFill>
          <a:ln w="9525">
            <a:solidFill>
              <a:schemeClr val="tx1"/>
            </a:solidFill>
            <a:miter lim="800000"/>
            <a:headEnd/>
            <a:tailEnd/>
          </a:ln>
          <a:effectLst/>
        </p:spPr>
        <p:txBody>
          <a:bodyPr wrap="none" anchor="ctr"/>
          <a:lstStyle/>
          <a:p>
            <a:pPr algn="ctr" eaLnBrk="0" hangingPunct="0"/>
            <a:r>
              <a:rPr lang="en-US">
                <a:latin typeface="Times New Roman" pitchFamily="18" charset="0"/>
              </a:rPr>
              <a:t>Perjanjian</a:t>
            </a:r>
          </a:p>
          <a:p>
            <a:pPr algn="ctr" eaLnBrk="0" hangingPunct="0"/>
            <a:r>
              <a:rPr lang="en-US">
                <a:latin typeface="Times New Roman" pitchFamily="18" charset="0"/>
              </a:rPr>
              <a:t>(Privity of Contract)</a:t>
            </a:r>
          </a:p>
        </p:txBody>
      </p:sp>
      <p:sp>
        <p:nvSpPr>
          <p:cNvPr id="228360" name="Line 8"/>
          <p:cNvSpPr>
            <a:spLocks noChangeShapeType="1"/>
          </p:cNvSpPr>
          <p:nvPr/>
        </p:nvSpPr>
        <p:spPr bwMode="auto">
          <a:xfrm>
            <a:off x="5105400" y="1905000"/>
            <a:ext cx="609600" cy="0"/>
          </a:xfrm>
          <a:prstGeom prst="line">
            <a:avLst/>
          </a:prstGeom>
          <a:noFill/>
          <a:ln w="9525">
            <a:solidFill>
              <a:schemeClr val="tx1"/>
            </a:solidFill>
            <a:round/>
            <a:headEnd/>
            <a:tailEnd/>
          </a:ln>
          <a:effectLst/>
        </p:spPr>
        <p:txBody>
          <a:bodyPr wrap="none" anchor="ctr"/>
          <a:lstStyle/>
          <a:p>
            <a:endParaRPr lang="en-US"/>
          </a:p>
        </p:txBody>
      </p:sp>
      <p:sp>
        <p:nvSpPr>
          <p:cNvPr id="228361" name="Rectangle 9"/>
          <p:cNvSpPr>
            <a:spLocks noChangeArrowheads="1"/>
          </p:cNvSpPr>
          <p:nvPr/>
        </p:nvSpPr>
        <p:spPr bwMode="auto">
          <a:xfrm>
            <a:off x="5715000" y="1371600"/>
            <a:ext cx="3048000" cy="1447800"/>
          </a:xfrm>
          <a:prstGeom prst="rect">
            <a:avLst/>
          </a:prstGeom>
          <a:solidFill>
            <a:srgbClr val="FF6600"/>
          </a:solidFill>
          <a:ln w="9525">
            <a:solidFill>
              <a:schemeClr val="tx1"/>
            </a:solidFill>
            <a:miter lim="800000"/>
            <a:headEnd/>
            <a:tailEnd/>
          </a:ln>
          <a:effectLst/>
        </p:spPr>
        <p:txBody>
          <a:bodyPr wrap="none" anchor="ctr"/>
          <a:lstStyle/>
          <a:p>
            <a:pPr algn="ctr" eaLnBrk="0" hangingPunct="0"/>
            <a:r>
              <a:rPr lang="en-US">
                <a:latin typeface="Times New Roman" pitchFamily="18" charset="0"/>
              </a:rPr>
              <a:t>Menggugat atas dasar hubungan </a:t>
            </a:r>
          </a:p>
          <a:p>
            <a:pPr algn="ctr" eaLnBrk="0" hangingPunct="0"/>
            <a:r>
              <a:rPr lang="en-US">
                <a:latin typeface="Times New Roman" pitchFamily="18" charset="0"/>
              </a:rPr>
              <a:t>kontraktual (wanprestasi/ ingkar</a:t>
            </a:r>
          </a:p>
          <a:p>
            <a:pPr algn="ctr" eaLnBrk="0" hangingPunct="0"/>
            <a:r>
              <a:rPr lang="en-US">
                <a:latin typeface="Times New Roman" pitchFamily="18" charset="0"/>
              </a:rPr>
              <a:t>janji) dinamakan pula:</a:t>
            </a:r>
          </a:p>
          <a:p>
            <a:pPr algn="ctr" eaLnBrk="0" hangingPunct="0"/>
            <a:r>
              <a:rPr lang="en-US">
                <a:latin typeface="Times New Roman" pitchFamily="18" charset="0"/>
              </a:rPr>
              <a:t>Contractual Liability</a:t>
            </a:r>
          </a:p>
        </p:txBody>
      </p:sp>
      <p:sp>
        <p:nvSpPr>
          <p:cNvPr id="228362" name="Rectangle 10"/>
          <p:cNvSpPr>
            <a:spLocks noChangeArrowheads="1"/>
          </p:cNvSpPr>
          <p:nvPr/>
        </p:nvSpPr>
        <p:spPr bwMode="auto">
          <a:xfrm>
            <a:off x="3429000" y="4724400"/>
            <a:ext cx="1905000" cy="685800"/>
          </a:xfrm>
          <a:prstGeom prst="rect">
            <a:avLst/>
          </a:prstGeom>
          <a:solidFill>
            <a:schemeClr val="bg2"/>
          </a:solidFill>
          <a:ln w="9525">
            <a:solidFill>
              <a:schemeClr val="tx1"/>
            </a:solidFill>
            <a:miter lim="800000"/>
            <a:headEnd/>
            <a:tailEnd/>
          </a:ln>
          <a:effectLst/>
        </p:spPr>
        <p:txBody>
          <a:bodyPr wrap="none" anchor="ctr"/>
          <a:lstStyle/>
          <a:p>
            <a:pPr algn="ctr" eaLnBrk="0" hangingPunct="0"/>
            <a:r>
              <a:rPr lang="en-US">
                <a:latin typeface="Times New Roman" pitchFamily="18" charset="0"/>
              </a:rPr>
              <a:t>Undang-Undang</a:t>
            </a:r>
          </a:p>
        </p:txBody>
      </p:sp>
      <p:sp>
        <p:nvSpPr>
          <p:cNvPr id="228363" name="Line 11"/>
          <p:cNvSpPr>
            <a:spLocks noChangeShapeType="1"/>
          </p:cNvSpPr>
          <p:nvPr/>
        </p:nvSpPr>
        <p:spPr bwMode="auto">
          <a:xfrm>
            <a:off x="2895600" y="5029200"/>
            <a:ext cx="45720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228364" name="Line 12"/>
          <p:cNvSpPr>
            <a:spLocks noChangeShapeType="1"/>
          </p:cNvSpPr>
          <p:nvPr/>
        </p:nvSpPr>
        <p:spPr bwMode="auto">
          <a:xfrm>
            <a:off x="5562600" y="3429000"/>
            <a:ext cx="0" cy="1676400"/>
          </a:xfrm>
          <a:prstGeom prst="line">
            <a:avLst/>
          </a:prstGeom>
          <a:noFill/>
          <a:ln w="9525">
            <a:solidFill>
              <a:schemeClr val="tx1"/>
            </a:solidFill>
            <a:round/>
            <a:headEnd/>
            <a:tailEnd/>
          </a:ln>
          <a:effectLst/>
        </p:spPr>
        <p:txBody>
          <a:bodyPr wrap="none" anchor="ctr"/>
          <a:lstStyle/>
          <a:p>
            <a:endParaRPr lang="en-US"/>
          </a:p>
        </p:txBody>
      </p:sp>
      <p:sp>
        <p:nvSpPr>
          <p:cNvPr id="228365" name="Line 13"/>
          <p:cNvSpPr>
            <a:spLocks noChangeShapeType="1"/>
          </p:cNvSpPr>
          <p:nvPr/>
        </p:nvSpPr>
        <p:spPr bwMode="auto">
          <a:xfrm>
            <a:off x="5334000" y="5105400"/>
            <a:ext cx="228600" cy="0"/>
          </a:xfrm>
          <a:prstGeom prst="line">
            <a:avLst/>
          </a:prstGeom>
          <a:noFill/>
          <a:ln w="9525">
            <a:solidFill>
              <a:schemeClr val="tx1"/>
            </a:solidFill>
            <a:round/>
            <a:headEnd/>
            <a:tailEnd/>
          </a:ln>
          <a:effectLst/>
        </p:spPr>
        <p:txBody>
          <a:bodyPr wrap="none" anchor="ctr"/>
          <a:lstStyle/>
          <a:p>
            <a:endParaRPr lang="en-US"/>
          </a:p>
        </p:txBody>
      </p:sp>
      <p:sp>
        <p:nvSpPr>
          <p:cNvPr id="228366" name="Line 14"/>
          <p:cNvSpPr>
            <a:spLocks noChangeShapeType="1"/>
          </p:cNvSpPr>
          <p:nvPr/>
        </p:nvSpPr>
        <p:spPr bwMode="auto">
          <a:xfrm>
            <a:off x="5562600" y="3429000"/>
            <a:ext cx="38100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228367" name="Rectangle 15"/>
          <p:cNvSpPr>
            <a:spLocks noChangeArrowheads="1"/>
          </p:cNvSpPr>
          <p:nvPr/>
        </p:nvSpPr>
        <p:spPr bwMode="auto">
          <a:xfrm>
            <a:off x="6019800" y="3124200"/>
            <a:ext cx="1447800" cy="762000"/>
          </a:xfrm>
          <a:prstGeom prst="rect">
            <a:avLst/>
          </a:prstGeom>
          <a:solidFill>
            <a:schemeClr val="bg2"/>
          </a:solidFill>
          <a:ln w="9525">
            <a:solidFill>
              <a:schemeClr val="tx1"/>
            </a:solidFill>
            <a:miter lim="800000"/>
            <a:headEnd/>
            <a:tailEnd/>
          </a:ln>
          <a:effectLst/>
        </p:spPr>
        <p:txBody>
          <a:bodyPr wrap="none" anchor="ctr"/>
          <a:lstStyle/>
          <a:p>
            <a:pPr algn="ctr" eaLnBrk="0" hangingPunct="0"/>
            <a:r>
              <a:rPr lang="en-US" sz="1600">
                <a:latin typeface="Times New Roman" pitchFamily="18" charset="0"/>
              </a:rPr>
              <a:t>Undang-Undang </a:t>
            </a:r>
          </a:p>
          <a:p>
            <a:pPr algn="ctr" eaLnBrk="0" hangingPunct="0"/>
            <a:r>
              <a:rPr lang="en-US" sz="1600">
                <a:latin typeface="Times New Roman" pitchFamily="18" charset="0"/>
              </a:rPr>
              <a:t>saja</a:t>
            </a:r>
          </a:p>
        </p:txBody>
      </p:sp>
      <p:sp>
        <p:nvSpPr>
          <p:cNvPr id="228369" name="Rectangle 17"/>
          <p:cNvSpPr>
            <a:spLocks noChangeArrowheads="1"/>
          </p:cNvSpPr>
          <p:nvPr/>
        </p:nvSpPr>
        <p:spPr bwMode="auto">
          <a:xfrm>
            <a:off x="5867400" y="4419600"/>
            <a:ext cx="1524000" cy="685800"/>
          </a:xfrm>
          <a:prstGeom prst="rect">
            <a:avLst/>
          </a:prstGeom>
          <a:solidFill>
            <a:schemeClr val="bg2"/>
          </a:solidFill>
          <a:ln w="9525">
            <a:solidFill>
              <a:schemeClr val="tx1"/>
            </a:solidFill>
            <a:miter lim="800000"/>
            <a:headEnd/>
            <a:tailEnd/>
          </a:ln>
          <a:effectLst/>
        </p:spPr>
        <p:txBody>
          <a:bodyPr wrap="none" anchor="ctr"/>
          <a:lstStyle/>
          <a:p>
            <a:pPr algn="ctr" eaLnBrk="0" hangingPunct="0"/>
            <a:r>
              <a:rPr lang="en-US">
                <a:latin typeface="Times New Roman" pitchFamily="18" charset="0"/>
              </a:rPr>
              <a:t>Perbuatan</a:t>
            </a:r>
          </a:p>
          <a:p>
            <a:pPr algn="ctr" eaLnBrk="0" hangingPunct="0"/>
            <a:r>
              <a:rPr lang="en-US">
                <a:latin typeface="Times New Roman" pitchFamily="18" charset="0"/>
              </a:rPr>
              <a:t>manusia</a:t>
            </a:r>
          </a:p>
        </p:txBody>
      </p:sp>
      <p:sp>
        <p:nvSpPr>
          <p:cNvPr id="228370" name="Line 18"/>
          <p:cNvSpPr>
            <a:spLocks noChangeShapeType="1"/>
          </p:cNvSpPr>
          <p:nvPr/>
        </p:nvSpPr>
        <p:spPr bwMode="auto">
          <a:xfrm>
            <a:off x="5562600" y="4724400"/>
            <a:ext cx="30480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228371" name="Line 19"/>
          <p:cNvSpPr>
            <a:spLocks noChangeShapeType="1"/>
          </p:cNvSpPr>
          <p:nvPr/>
        </p:nvSpPr>
        <p:spPr bwMode="auto">
          <a:xfrm>
            <a:off x="7391400" y="4724400"/>
            <a:ext cx="228600" cy="0"/>
          </a:xfrm>
          <a:prstGeom prst="line">
            <a:avLst/>
          </a:prstGeom>
          <a:noFill/>
          <a:ln w="9525">
            <a:solidFill>
              <a:schemeClr val="tx1"/>
            </a:solidFill>
            <a:round/>
            <a:headEnd/>
            <a:tailEnd/>
          </a:ln>
          <a:effectLst/>
        </p:spPr>
        <p:txBody>
          <a:bodyPr wrap="none" anchor="ctr"/>
          <a:lstStyle/>
          <a:p>
            <a:endParaRPr lang="en-US"/>
          </a:p>
        </p:txBody>
      </p:sp>
      <p:sp>
        <p:nvSpPr>
          <p:cNvPr id="228372" name="Line 20"/>
          <p:cNvSpPr>
            <a:spLocks noChangeShapeType="1"/>
          </p:cNvSpPr>
          <p:nvPr/>
        </p:nvSpPr>
        <p:spPr bwMode="auto">
          <a:xfrm>
            <a:off x="7620000" y="4191000"/>
            <a:ext cx="0" cy="1905000"/>
          </a:xfrm>
          <a:prstGeom prst="line">
            <a:avLst/>
          </a:prstGeom>
          <a:noFill/>
          <a:ln w="9525">
            <a:solidFill>
              <a:schemeClr val="tx1"/>
            </a:solidFill>
            <a:round/>
            <a:headEnd/>
            <a:tailEnd/>
          </a:ln>
          <a:effectLst/>
        </p:spPr>
        <p:txBody>
          <a:bodyPr wrap="none" anchor="ctr"/>
          <a:lstStyle/>
          <a:p>
            <a:endParaRPr lang="en-US"/>
          </a:p>
        </p:txBody>
      </p:sp>
      <p:sp>
        <p:nvSpPr>
          <p:cNvPr id="228373" name="Rectangle 21"/>
          <p:cNvSpPr>
            <a:spLocks noChangeArrowheads="1"/>
          </p:cNvSpPr>
          <p:nvPr/>
        </p:nvSpPr>
        <p:spPr bwMode="auto">
          <a:xfrm>
            <a:off x="7772400" y="3810000"/>
            <a:ext cx="1143000" cy="685800"/>
          </a:xfrm>
          <a:prstGeom prst="rect">
            <a:avLst/>
          </a:prstGeom>
          <a:noFill/>
          <a:ln w="9525">
            <a:solidFill>
              <a:schemeClr val="tx1"/>
            </a:solidFill>
            <a:miter lim="800000"/>
            <a:headEnd/>
            <a:tailEnd/>
          </a:ln>
          <a:effectLst/>
        </p:spPr>
        <p:txBody>
          <a:bodyPr wrap="none" anchor="ctr"/>
          <a:lstStyle/>
          <a:p>
            <a:pPr algn="ctr" eaLnBrk="0" hangingPunct="0"/>
            <a:r>
              <a:rPr lang="en-US" sz="1400">
                <a:latin typeface="Times New Roman" pitchFamily="18" charset="0"/>
              </a:rPr>
              <a:t>Sesuai hukum:</a:t>
            </a:r>
          </a:p>
          <a:p>
            <a:pPr algn="ctr" eaLnBrk="0" hangingPunct="0"/>
            <a:r>
              <a:rPr lang="en-US" sz="1400">
                <a:latin typeface="Times New Roman" pitchFamily="18" charset="0"/>
              </a:rPr>
              <a:t>Zaakwarneming</a:t>
            </a:r>
          </a:p>
        </p:txBody>
      </p:sp>
      <p:sp>
        <p:nvSpPr>
          <p:cNvPr id="228374" name="Line 22"/>
          <p:cNvSpPr>
            <a:spLocks noChangeShapeType="1"/>
          </p:cNvSpPr>
          <p:nvPr/>
        </p:nvSpPr>
        <p:spPr bwMode="auto">
          <a:xfrm>
            <a:off x="7620000" y="4191000"/>
            <a:ext cx="152400" cy="0"/>
          </a:xfrm>
          <a:prstGeom prst="line">
            <a:avLst/>
          </a:prstGeom>
          <a:noFill/>
          <a:ln w="9525">
            <a:solidFill>
              <a:schemeClr val="tx1"/>
            </a:solidFill>
            <a:round/>
            <a:headEnd/>
            <a:tailEnd/>
          </a:ln>
          <a:effectLst/>
        </p:spPr>
        <p:txBody>
          <a:bodyPr wrap="none" anchor="ctr"/>
          <a:lstStyle/>
          <a:p>
            <a:endParaRPr lang="en-US"/>
          </a:p>
        </p:txBody>
      </p:sp>
      <p:sp>
        <p:nvSpPr>
          <p:cNvPr id="228375" name="Rectangle 23"/>
          <p:cNvSpPr>
            <a:spLocks noChangeArrowheads="1"/>
          </p:cNvSpPr>
          <p:nvPr/>
        </p:nvSpPr>
        <p:spPr bwMode="auto">
          <a:xfrm>
            <a:off x="7848600" y="5638800"/>
            <a:ext cx="1066800" cy="914400"/>
          </a:xfrm>
          <a:prstGeom prst="rect">
            <a:avLst/>
          </a:prstGeom>
          <a:solidFill>
            <a:srgbClr val="FF6600"/>
          </a:solidFill>
          <a:ln w="9525">
            <a:solidFill>
              <a:schemeClr val="tx1"/>
            </a:solidFill>
            <a:miter lim="800000"/>
            <a:headEnd/>
            <a:tailEnd/>
          </a:ln>
          <a:effectLst/>
        </p:spPr>
        <p:txBody>
          <a:bodyPr wrap="none" anchor="ctr"/>
          <a:lstStyle/>
          <a:p>
            <a:pPr algn="ctr" eaLnBrk="0" hangingPunct="0"/>
            <a:r>
              <a:rPr lang="en-US" sz="1600">
                <a:latin typeface="Times New Roman" pitchFamily="18" charset="0"/>
              </a:rPr>
              <a:t>Melawan</a:t>
            </a:r>
          </a:p>
          <a:p>
            <a:pPr algn="ctr" eaLnBrk="0" hangingPunct="0"/>
            <a:r>
              <a:rPr lang="en-US" sz="1600">
                <a:latin typeface="Times New Roman" pitchFamily="18" charset="0"/>
              </a:rPr>
              <a:t>hukum</a:t>
            </a:r>
          </a:p>
          <a:p>
            <a:pPr algn="ctr" eaLnBrk="0" hangingPunct="0"/>
            <a:r>
              <a:rPr lang="en-US" sz="1600">
                <a:latin typeface="Times New Roman" pitchFamily="18" charset="0"/>
              </a:rPr>
              <a:t>(Pasal</a:t>
            </a:r>
          </a:p>
          <a:p>
            <a:pPr algn="ctr" eaLnBrk="0" hangingPunct="0"/>
            <a:r>
              <a:rPr lang="en-US" sz="1600">
                <a:latin typeface="Times New Roman" pitchFamily="18" charset="0"/>
              </a:rPr>
              <a:t>1365 KUHPe)</a:t>
            </a:r>
            <a:endParaRPr lang="en-US" sz="2400">
              <a:latin typeface="Times New Roman" pitchFamily="18" charset="0"/>
            </a:endParaRPr>
          </a:p>
        </p:txBody>
      </p:sp>
      <p:sp>
        <p:nvSpPr>
          <p:cNvPr id="228376" name="Line 24"/>
          <p:cNvSpPr>
            <a:spLocks noChangeShapeType="1"/>
          </p:cNvSpPr>
          <p:nvPr/>
        </p:nvSpPr>
        <p:spPr bwMode="auto">
          <a:xfrm>
            <a:off x="7620000" y="6096000"/>
            <a:ext cx="228600" cy="0"/>
          </a:xfrm>
          <a:prstGeom prst="line">
            <a:avLst/>
          </a:prstGeom>
          <a:noFill/>
          <a:ln w="9525">
            <a:solidFill>
              <a:schemeClr val="tx1"/>
            </a:solidFill>
            <a:round/>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7" name="Rectangle 3"/>
          <p:cNvSpPr>
            <a:spLocks noGrp="1" noChangeArrowheads="1"/>
          </p:cNvSpPr>
          <p:nvPr>
            <p:ph idx="1"/>
          </p:nvPr>
        </p:nvSpPr>
        <p:spPr/>
        <p:txBody>
          <a:bodyPr/>
          <a:lstStyle/>
          <a:p>
            <a:pPr marL="609600" indent="-609600">
              <a:buFont typeface="Wingdings" pitchFamily="2" charset="2"/>
              <a:buNone/>
            </a:pPr>
            <a:r>
              <a:rPr lang="en-US" sz="2400">
                <a:latin typeface="Arial" charset="0"/>
              </a:rPr>
              <a:t>Kemanfaatan penerapan tahapan konsumen:</a:t>
            </a:r>
          </a:p>
          <a:p>
            <a:pPr marL="609600" indent="-609600">
              <a:buFontTx/>
              <a:buChar char="o"/>
            </a:pPr>
            <a:r>
              <a:rPr lang="en-US" sz="2400">
                <a:latin typeface="Arial" charset="0"/>
              </a:rPr>
              <a:t>agar dengan mudah mencari akar permasalahan dan mencari jalan penyelesaiannya.</a:t>
            </a:r>
          </a:p>
          <a:p>
            <a:pPr marL="609600" indent="-609600">
              <a:buFontTx/>
              <a:buChar char="o"/>
            </a:pPr>
            <a:r>
              <a:rPr lang="en-US" sz="2400">
                <a:latin typeface="Arial" charset="0"/>
              </a:rPr>
              <a:t>penyusunan perundang-undangan yang melindungi konsumen.</a:t>
            </a:r>
          </a:p>
          <a:p>
            <a:pPr marL="990600" lvl="1" indent="-533400"/>
            <a:r>
              <a:rPr lang="en-US" sz="2000">
                <a:latin typeface="Arial" charset="0"/>
              </a:rPr>
              <a:t>Tahap Pra transaksi konsumen.</a:t>
            </a:r>
          </a:p>
          <a:p>
            <a:pPr marL="990600" lvl="1" indent="-533400"/>
            <a:r>
              <a:rPr lang="en-US" sz="2000">
                <a:latin typeface="Arial" charset="0"/>
              </a:rPr>
              <a:t>Tahap transaksi konsumen.</a:t>
            </a:r>
          </a:p>
          <a:p>
            <a:pPr marL="990600" lvl="1" indent="-533400"/>
            <a:r>
              <a:rPr lang="en-US" sz="2000">
                <a:latin typeface="Arial" charset="0"/>
              </a:rPr>
              <a:t>Tahap purna transaksi konsumen.</a:t>
            </a:r>
          </a:p>
        </p:txBody>
      </p:sp>
      <p:sp>
        <p:nvSpPr>
          <p:cNvPr id="231426" name="Rectangle 2"/>
          <p:cNvSpPr>
            <a:spLocks noGrp="1" noRot="1" noChangeArrowheads="1"/>
          </p:cNvSpPr>
          <p:nvPr>
            <p:ph type="title"/>
          </p:nvPr>
        </p:nvSpPr>
        <p:spPr>
          <a:ln>
            <a:solidFill>
              <a:schemeClr val="hlink"/>
            </a:solidFill>
          </a:ln>
        </p:spPr>
        <p:txBody>
          <a:bodyPr/>
          <a:lstStyle/>
          <a:p>
            <a:r>
              <a:rPr lang="en-US" sz="3200">
                <a:latin typeface="Agency FB" pitchFamily="34" charset="0"/>
              </a:rPr>
              <a:t>Tahap Tahap Transaksi Konsumen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1" name="Rectangle 3"/>
          <p:cNvSpPr>
            <a:spLocks noGrp="1" noChangeArrowheads="1"/>
          </p:cNvSpPr>
          <p:nvPr>
            <p:ph idx="1"/>
          </p:nvPr>
        </p:nvSpPr>
        <p:spPr/>
        <p:txBody>
          <a:bodyPr/>
          <a:lstStyle/>
          <a:p>
            <a:pPr marL="609600" indent="-609600">
              <a:buFont typeface="Wingdings" pitchFamily="2" charset="2"/>
              <a:buAutoNum type="arabicPeriod"/>
            </a:pPr>
            <a:r>
              <a:rPr lang="en-US" sz="2400">
                <a:latin typeface="Arial" charset="0"/>
              </a:rPr>
              <a:t>Tahap Pra transaksi konsumen</a:t>
            </a:r>
          </a:p>
          <a:p>
            <a:pPr marL="990600" lvl="1" indent="-533400"/>
            <a:r>
              <a:rPr lang="en-US" sz="2000">
                <a:latin typeface="Arial" charset="0"/>
              </a:rPr>
              <a:t>Konsumen mencari informasi atas barang dan jasa.</a:t>
            </a:r>
          </a:p>
          <a:p>
            <a:pPr marL="990600" lvl="1" indent="-533400"/>
            <a:r>
              <a:rPr lang="en-US" sz="2000">
                <a:latin typeface="Arial" charset="0"/>
              </a:rPr>
              <a:t>Informasi yang benar dan bertanggungjawab.</a:t>
            </a:r>
          </a:p>
          <a:p>
            <a:pPr marL="990600" lvl="1" indent="-533400"/>
            <a:r>
              <a:rPr lang="en-US" sz="2000">
                <a:latin typeface="Arial" charset="0"/>
              </a:rPr>
              <a:t>Putusan pilihan konsumen yang benar atas barang dan jasa yang dibutuhkan sangat bergantung atas kebenaran dan bertanggungjawabnya informasi yang disediakan oleh pihak-pihak yang berkaitan dengan barang dan jasa konsumen.</a:t>
            </a:r>
          </a:p>
          <a:p>
            <a:pPr marL="990600" lvl="1" indent="-533400"/>
            <a:r>
              <a:rPr lang="en-US" sz="2000">
                <a:latin typeface="Arial" charset="0"/>
              </a:rPr>
              <a:t>Informasi dapat berupa: </a:t>
            </a:r>
          </a:p>
          <a:p>
            <a:pPr marL="1371600" lvl="2" indent="-457200"/>
            <a:r>
              <a:rPr lang="en-US" sz="1800">
                <a:latin typeface="Arial" charset="0"/>
              </a:rPr>
              <a:t>Label/etiket pada produk.</a:t>
            </a:r>
          </a:p>
          <a:p>
            <a:pPr marL="1371600" lvl="2" indent="-457200"/>
            <a:r>
              <a:rPr lang="en-US" sz="1800">
                <a:latin typeface="Arial" charset="0"/>
              </a:rPr>
              <a:t>Kegiatan marketing berupa pamflet, brosur, selebaran, </a:t>
            </a:r>
          </a:p>
          <a:p>
            <a:pPr marL="1371600" lvl="2" indent="-457200"/>
            <a:r>
              <a:rPr lang="en-US" sz="1800">
                <a:latin typeface="Arial" charset="0"/>
              </a:rPr>
              <a:t>Kegiatan peluncuran ptoduk;</a:t>
            </a:r>
          </a:p>
          <a:p>
            <a:pPr marL="1371600" lvl="2" indent="-457200"/>
            <a:r>
              <a:rPr lang="en-US" sz="1800">
                <a:latin typeface="Arial" charset="0"/>
              </a:rPr>
              <a:t>Iklan dan hal lainnya yang serupa.</a:t>
            </a:r>
          </a:p>
        </p:txBody>
      </p:sp>
      <p:sp>
        <p:nvSpPr>
          <p:cNvPr id="232450" name="Rectangle 2"/>
          <p:cNvSpPr>
            <a:spLocks noGrp="1" noRot="1" noChangeArrowheads="1"/>
          </p:cNvSpPr>
          <p:nvPr>
            <p:ph type="title"/>
          </p:nvPr>
        </p:nvSpPr>
        <p:spPr/>
        <p:txBody>
          <a:bodyPr/>
          <a:lstStyle/>
          <a:p>
            <a:r>
              <a:rPr lang="en-US" sz="3200">
                <a:latin typeface="Agency FB" pitchFamily="34" charset="0"/>
              </a:rPr>
              <a:t>Tahap Tahap Transaksi Konsumen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5" name="Rectangle 3"/>
          <p:cNvSpPr>
            <a:spLocks noGrp="1" noChangeArrowheads="1"/>
          </p:cNvSpPr>
          <p:nvPr>
            <p:ph idx="1"/>
          </p:nvPr>
        </p:nvSpPr>
        <p:spPr/>
        <p:txBody>
          <a:bodyPr/>
          <a:lstStyle/>
          <a:p>
            <a:r>
              <a:rPr lang="en-US" sz="2000">
                <a:latin typeface="Arial" charset="0"/>
              </a:rPr>
              <a:t>Label/etiket pada produk</a:t>
            </a:r>
          </a:p>
          <a:p>
            <a:pPr>
              <a:buFont typeface="Wingdings" pitchFamily="2" charset="2"/>
              <a:buNone/>
            </a:pPr>
            <a:r>
              <a:rPr lang="en-US" sz="2000">
                <a:latin typeface="Arial" charset="0"/>
              </a:rPr>
              <a:t>	harus memuat semua informasi pokok tentang produk tersebut sebagaimana ditetapkan dalam peraturan perundang-undangan yang berlaku, ditempelkan atau dimasukan dalam kemasan</a:t>
            </a:r>
          </a:p>
          <a:p>
            <a:r>
              <a:rPr lang="en-US" sz="2000">
                <a:latin typeface="Arial" charset="0"/>
              </a:rPr>
              <a:t>Iklan</a:t>
            </a:r>
          </a:p>
          <a:p>
            <a:pPr>
              <a:buFont typeface="Wingdings" pitchFamily="2" charset="2"/>
              <a:buNone/>
            </a:pPr>
            <a:r>
              <a:rPr lang="en-US" sz="2000">
                <a:latin typeface="Arial" charset="0"/>
              </a:rPr>
              <a:t>	peran iklan sangat berpengaruh terhadap konsumen, baik menyesatkan atau memberi perlindungan. Iklan yang baik dapat memberikan pertimbangan putusan bagi konsumen, sedangkan yang menyesatkan dapat menimbulkan kerugian bagi konsumen.</a:t>
            </a:r>
          </a:p>
          <a:p>
            <a:r>
              <a:rPr lang="en-US" sz="2000">
                <a:latin typeface="Arial" charset="0"/>
              </a:rPr>
              <a:t>Perlu dibinanya kode etik priklanan. Regulasi periklanan adalah Tata Krama dan Tata Cara Periklanan Indonesia (TKTCPI) yang dijalankan oleh Komisi Tata Krama dan Tata Cara Periklanan </a:t>
            </a:r>
          </a:p>
        </p:txBody>
      </p:sp>
      <p:sp>
        <p:nvSpPr>
          <p:cNvPr id="233474" name="Rectangle 2"/>
          <p:cNvSpPr>
            <a:spLocks noGrp="1" noRot="1" noChangeArrowheads="1"/>
          </p:cNvSpPr>
          <p:nvPr>
            <p:ph type="title"/>
          </p:nvPr>
        </p:nvSpPr>
        <p:spPr/>
        <p:txBody>
          <a:bodyPr/>
          <a:lstStyle/>
          <a:p>
            <a:r>
              <a:rPr lang="en-US" sz="3200">
                <a:latin typeface="Agency FB" pitchFamily="34" charset="0"/>
              </a:rPr>
              <a:t>Tahap Tahap Transaksi Konsumen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9" name="Rectangle 3"/>
          <p:cNvSpPr>
            <a:spLocks noGrp="1" noChangeArrowheads="1"/>
          </p:cNvSpPr>
          <p:nvPr>
            <p:ph idx="1"/>
          </p:nvPr>
        </p:nvSpPr>
        <p:spPr/>
        <p:txBody>
          <a:bodyPr/>
          <a:lstStyle/>
          <a:p>
            <a:pPr marL="609600" indent="-609600">
              <a:buFont typeface="Wingdings" pitchFamily="2" charset="2"/>
              <a:buAutoNum type="arabicPeriod" startAt="2"/>
            </a:pPr>
            <a:r>
              <a:rPr lang="en-US" sz="2400">
                <a:latin typeface="Arial" charset="0"/>
              </a:rPr>
              <a:t>Tahap transaksi konsumen</a:t>
            </a:r>
          </a:p>
          <a:p>
            <a:pPr marL="990600" lvl="1" indent="-533400"/>
            <a:r>
              <a:rPr lang="en-US" sz="2000">
                <a:latin typeface="Arial" charset="0"/>
              </a:rPr>
              <a:t>Transaksi konsumen sudah terjadi.</a:t>
            </a:r>
          </a:p>
          <a:p>
            <a:pPr marL="990600" lvl="1" indent="-533400"/>
            <a:r>
              <a:rPr lang="en-US" sz="2000">
                <a:latin typeface="Arial" charset="0"/>
              </a:rPr>
              <a:t>Permasalahan banyak terjadi untuk transaksi di luar tunai (cash), misalnya: kredit, beli sewa dsb.</a:t>
            </a:r>
          </a:p>
          <a:p>
            <a:pPr marL="990600" lvl="1" indent="-533400"/>
            <a:r>
              <a:rPr lang="en-US" sz="2000">
                <a:latin typeface="Arial" charset="0"/>
              </a:rPr>
              <a:t>Masalah banyak diakibatkan dengan menggunakan perjanjian baku, di mana orang tidak meneliti terlebih dahulu atas syarat-syarat baku yang disodorkan oleh penjual.</a:t>
            </a:r>
          </a:p>
          <a:p>
            <a:pPr marL="990600" lvl="1" indent="-533400"/>
            <a:r>
              <a:rPr lang="en-US" sz="2000">
                <a:latin typeface="Arial" charset="0"/>
              </a:rPr>
              <a:t>Perjanjian ini dikenal dengan kontrak standar (standard contract) atau syarat-syarat umum (algemene voorwaarden)</a:t>
            </a:r>
          </a:p>
          <a:p>
            <a:pPr marL="990600" lvl="1" indent="-533400"/>
            <a:r>
              <a:rPr lang="en-US" sz="2000">
                <a:latin typeface="Arial" charset="0"/>
              </a:rPr>
              <a:t>Konsumen harus menerima perjanjian baku yang disodorkan untuk transaksi tersebut (“take it or leave it).</a:t>
            </a:r>
          </a:p>
          <a:p>
            <a:pPr marL="990600" lvl="1" indent="-533400">
              <a:buFont typeface="Wingdings" pitchFamily="2" charset="2"/>
              <a:buNone/>
            </a:pPr>
            <a:endParaRPr lang="en-US" sz="2000">
              <a:latin typeface="Arial" charset="0"/>
            </a:endParaRPr>
          </a:p>
          <a:p>
            <a:pPr marL="609600" indent="-609600"/>
            <a:endParaRPr lang="en-US"/>
          </a:p>
        </p:txBody>
      </p:sp>
      <p:sp>
        <p:nvSpPr>
          <p:cNvPr id="234498" name="Rectangle 2"/>
          <p:cNvSpPr>
            <a:spLocks noGrp="1" noRot="1" noChangeArrowheads="1"/>
          </p:cNvSpPr>
          <p:nvPr>
            <p:ph type="title"/>
          </p:nvPr>
        </p:nvSpPr>
        <p:spPr/>
        <p:txBody>
          <a:bodyPr/>
          <a:lstStyle/>
          <a:p>
            <a:r>
              <a:rPr lang="en-US" sz="3200">
                <a:latin typeface="Agency FB" pitchFamily="34" charset="0"/>
              </a:rPr>
              <a:t>Tahap Tahap Transaksi Konsumen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3" name="Rectangle 3"/>
          <p:cNvSpPr>
            <a:spLocks noGrp="1" noChangeArrowheads="1"/>
          </p:cNvSpPr>
          <p:nvPr>
            <p:ph idx="1"/>
          </p:nvPr>
        </p:nvSpPr>
        <p:spPr/>
        <p:txBody>
          <a:bodyPr/>
          <a:lstStyle/>
          <a:p>
            <a:pPr lvl="1"/>
            <a:r>
              <a:rPr lang="en-US" sz="2000">
                <a:latin typeface="Arial" charset="0"/>
              </a:rPr>
              <a:t>Penerapan syarat-syarat baku yang bersifat negatif ( hak menuntut gantirugi, pengalihan tanggungjawab) dinilai mergikan posisi konsumen.</a:t>
            </a:r>
          </a:p>
          <a:p>
            <a:pPr lvl="1"/>
            <a:r>
              <a:rPr lang="en-US" sz="2000">
                <a:latin typeface="Arial" charset="0"/>
              </a:rPr>
              <a:t>Penggunaan metode pemasaran produk (desain, jaringan distribusi, iklan untuk mengingat produk tertentu, sistem direct selling dsb)</a:t>
            </a:r>
          </a:p>
          <a:p>
            <a:pPr lvl="1"/>
            <a:r>
              <a:rPr lang="en-US" sz="2000">
                <a:latin typeface="Arial" charset="0"/>
              </a:rPr>
              <a:t>Diperlukan adanya persaingan usaha yang jujur (fair competition), khususnya terhadap penjualan yang menggunakan cara dengan embel-embel hadiah dsb.</a:t>
            </a:r>
          </a:p>
          <a:p>
            <a:pPr lvl="1"/>
            <a:r>
              <a:rPr lang="en-US" sz="2000">
                <a:latin typeface="Arial" charset="0"/>
              </a:rPr>
              <a:t>Kasus-kasus banyak terjadi yang berkaitan dengan barang yang dijual dengan cara kredit, perumahan di kawasan real estate dsb.</a:t>
            </a:r>
          </a:p>
          <a:p>
            <a:pPr>
              <a:buFont typeface="Wingdings" pitchFamily="2" charset="2"/>
              <a:buNone/>
            </a:pPr>
            <a:endParaRPr lang="en-US"/>
          </a:p>
        </p:txBody>
      </p:sp>
      <p:sp>
        <p:nvSpPr>
          <p:cNvPr id="235522" name="Rectangle 2"/>
          <p:cNvSpPr>
            <a:spLocks noGrp="1" noRot="1" noChangeArrowheads="1"/>
          </p:cNvSpPr>
          <p:nvPr>
            <p:ph type="title"/>
          </p:nvPr>
        </p:nvSpPr>
        <p:spPr/>
        <p:txBody>
          <a:bodyPr/>
          <a:lstStyle/>
          <a:p>
            <a:r>
              <a:rPr lang="en-US" sz="3200">
                <a:latin typeface="Agency FB" pitchFamily="34" charset="0"/>
              </a:rPr>
              <a:t>Tahap Tahap Transaksi Konsumen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7" name="Rectangle 3"/>
          <p:cNvSpPr>
            <a:spLocks noGrp="1" noChangeArrowheads="1"/>
          </p:cNvSpPr>
          <p:nvPr>
            <p:ph idx="1"/>
          </p:nvPr>
        </p:nvSpPr>
        <p:spPr/>
        <p:txBody>
          <a:bodyPr>
            <a:normAutofit/>
          </a:bodyPr>
          <a:lstStyle/>
          <a:p>
            <a:r>
              <a:rPr lang="en-US" sz="2000">
                <a:latin typeface="Arial" charset="0"/>
              </a:rPr>
              <a:t>Tahap purna transaksi konsumen</a:t>
            </a:r>
          </a:p>
          <a:p>
            <a:pPr lvl="1"/>
            <a:r>
              <a:rPr lang="en-US" sz="1800">
                <a:latin typeface="Arial" charset="0"/>
              </a:rPr>
              <a:t>telah terjadi transaksi dan pelaksanaannya telah diselenggarakan.</a:t>
            </a:r>
          </a:p>
          <a:p>
            <a:pPr lvl="1"/>
            <a:r>
              <a:rPr lang="en-US" sz="1800">
                <a:latin typeface="Arial" charset="0"/>
              </a:rPr>
              <a:t>Terdapat kepuasan atau kekecewaan dari konsumen.</a:t>
            </a:r>
          </a:p>
          <a:p>
            <a:r>
              <a:rPr lang="en-US" sz="2000">
                <a:latin typeface="Arial" charset="0"/>
              </a:rPr>
              <a:t>Masalah hukum dan ekonomi terjadi:</a:t>
            </a:r>
          </a:p>
          <a:p>
            <a:pPr lvl="1"/>
            <a:r>
              <a:rPr lang="en-US" sz="2000">
                <a:latin typeface="Arial" charset="0"/>
              </a:rPr>
              <a:t> </a:t>
            </a:r>
            <a:r>
              <a:rPr lang="en-US" sz="1800">
                <a:latin typeface="Arial" charset="0"/>
              </a:rPr>
              <a:t>bila barang/jasa yang telah digunakan konsumen tidak memenuhi harapannya sebagaimana yang diiklankan.</a:t>
            </a:r>
          </a:p>
          <a:p>
            <a:pPr lvl="1"/>
            <a:r>
              <a:rPr lang="en-US" sz="1800">
                <a:latin typeface="Arial" charset="0"/>
              </a:rPr>
              <a:t>bila barang/jasa tidak sesuai dengan mutu produk, baik sesuai standard yang berlaku maupun klaim pengusaha ybs.</a:t>
            </a:r>
          </a:p>
          <a:p>
            <a:pPr lvl="1"/>
            <a:r>
              <a:rPr lang="en-US" sz="1800">
                <a:latin typeface="Arial" charset="0"/>
              </a:rPr>
              <a:t>Layanan purna jual tidak cocok tentang jaminan mutu produk (guarantee) maupun penyediaan suku cadangnya.</a:t>
            </a:r>
          </a:p>
          <a:p>
            <a:r>
              <a:rPr lang="en-US" sz="2000">
                <a:latin typeface="Arial" charset="0"/>
              </a:rPr>
              <a:t>Sengketa terhadap</a:t>
            </a:r>
            <a:r>
              <a:rPr lang="en-US" sz="2400">
                <a:latin typeface="Arial" charset="0"/>
              </a:rPr>
              <a:t> masalah ini diatasi dengan cara:</a:t>
            </a:r>
          </a:p>
          <a:p>
            <a:pPr lvl="1"/>
            <a:r>
              <a:rPr lang="en-US" sz="1800">
                <a:latin typeface="Arial" charset="0"/>
              </a:rPr>
              <a:t>melalui penyelesaian damai.</a:t>
            </a:r>
          </a:p>
          <a:p>
            <a:pPr lvl="1"/>
            <a:r>
              <a:rPr lang="en-US" sz="1800">
                <a:latin typeface="Arial" charset="0"/>
              </a:rPr>
              <a:t>Melalui lembaga atau instansi yang berwenang.</a:t>
            </a:r>
          </a:p>
        </p:txBody>
      </p:sp>
      <p:sp>
        <p:nvSpPr>
          <p:cNvPr id="236546" name="Rectangle 2"/>
          <p:cNvSpPr>
            <a:spLocks noGrp="1" noRot="1" noChangeArrowheads="1"/>
          </p:cNvSpPr>
          <p:nvPr>
            <p:ph type="title"/>
          </p:nvPr>
        </p:nvSpPr>
        <p:spPr/>
        <p:txBody>
          <a:bodyPr/>
          <a:lstStyle/>
          <a:p>
            <a:r>
              <a:rPr lang="en-US" sz="3200">
                <a:latin typeface="Agency FB" pitchFamily="34" charset="0"/>
              </a:rPr>
              <a:t>Tahap Tahap Transaksi Konsumen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5" name="Rectangle 3"/>
          <p:cNvSpPr>
            <a:spLocks noGrp="1" noChangeArrowheads="1"/>
          </p:cNvSpPr>
          <p:nvPr>
            <p:ph idx="1"/>
          </p:nvPr>
        </p:nvSpPr>
        <p:spPr/>
        <p:txBody>
          <a:bodyPr>
            <a:normAutofit fontScale="92500" lnSpcReduction="10000"/>
          </a:bodyPr>
          <a:lstStyle/>
          <a:p>
            <a:r>
              <a:rPr lang="en-US" sz="2000">
                <a:latin typeface="Arial" charset="0"/>
              </a:rPr>
              <a:t>Tanggung jawab produsen di bidang goods (barang) dan bukan jasa, karena pertanggungjawaban jasa telah khusus yaitu Proffesional liability yang bersandar pada contractual liability</a:t>
            </a:r>
            <a:r>
              <a:rPr lang="en-US" sz="2000"/>
              <a:t>.</a:t>
            </a:r>
          </a:p>
          <a:p>
            <a:r>
              <a:rPr lang="en-US" sz="2000">
                <a:latin typeface="Arial" charset="0"/>
              </a:rPr>
              <a:t>Dalam product liability dikenal dua caveat yaitu Caveat Emptor (konsumen berhati-hati) dan Caveat Venditor (produsen berhati-hati)</a:t>
            </a:r>
          </a:p>
          <a:p>
            <a:r>
              <a:rPr lang="en-US" sz="2000">
                <a:latin typeface="Arial" charset="0"/>
              </a:rPr>
              <a:t>pertanggung jawaban produk ini merupakan tanggungjawab produsen kalau produknya menimbulkan kerugian dan merupakan tanggungjawab perdata.</a:t>
            </a:r>
          </a:p>
          <a:p>
            <a:r>
              <a:rPr lang="en-US" sz="2000">
                <a:latin typeface="Arial" charset="0"/>
              </a:rPr>
              <a:t>Untuk melindungi konsumen terdapat dua ketentuan yaitu hukum publik dan hukum perdata, di mana dalam hukum perdata terdiri dari hukum perjanjian dan hukum tentang perbuatan melawan hukum.</a:t>
            </a:r>
          </a:p>
          <a:p>
            <a:r>
              <a:rPr lang="en-US" sz="2000">
                <a:latin typeface="Arial" charset="0"/>
              </a:rPr>
              <a:t>Hukum perjanjian didalamnya terdapat tanggungjawab atas dasar kontrak (contractual liability) sedangkan hukum tentang perbuatan melawan hukum atas dasar Tortius liability (Tanggungjawab atas dasar perbuatan melawan hukum  </a:t>
            </a:r>
          </a:p>
          <a:p>
            <a:endParaRPr lang="en-US" sz="2000">
              <a:latin typeface="Arial" charset="0"/>
            </a:endParaRPr>
          </a:p>
        </p:txBody>
      </p:sp>
      <p:sp>
        <p:nvSpPr>
          <p:cNvPr id="238594" name="Rectangle 2"/>
          <p:cNvSpPr>
            <a:spLocks noGrp="1" noRot="1" noChangeArrowheads="1"/>
          </p:cNvSpPr>
          <p:nvPr>
            <p:ph type="title"/>
          </p:nvPr>
        </p:nvSpPr>
        <p:spPr/>
        <p:txBody>
          <a:bodyPr/>
          <a:lstStyle/>
          <a:p>
            <a:r>
              <a:rPr lang="en-US" sz="3200">
                <a:latin typeface="Arial" charset="0"/>
              </a:rPr>
              <a:t>PERTANGGUNGJAWABAN PRODUK</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Rot="1" noChangeArrowheads="1"/>
          </p:cNvSpPr>
          <p:nvPr>
            <p:ph type="title"/>
          </p:nvPr>
        </p:nvSpPr>
        <p:spPr/>
        <p:txBody>
          <a:bodyPr>
            <a:normAutofit/>
          </a:bodyPr>
          <a:lstStyle/>
          <a:p>
            <a:r>
              <a:rPr lang="en-US" sz="3200">
                <a:latin typeface="Arial" charset="0"/>
              </a:rPr>
              <a:t>Hubungan Product Liability dan</a:t>
            </a:r>
            <a:br>
              <a:rPr lang="en-US" sz="3200">
                <a:latin typeface="Arial" charset="0"/>
              </a:rPr>
            </a:br>
            <a:r>
              <a:rPr lang="en-US" sz="3200">
                <a:latin typeface="Arial" charset="0"/>
              </a:rPr>
              <a:t>Perlindungan Konsumen</a:t>
            </a:r>
            <a:endParaRPr lang="en-US"/>
          </a:p>
        </p:txBody>
      </p:sp>
      <p:sp>
        <p:nvSpPr>
          <p:cNvPr id="229379" name="Rectangle 3"/>
          <p:cNvSpPr>
            <a:spLocks noChangeArrowheads="1"/>
          </p:cNvSpPr>
          <p:nvPr/>
        </p:nvSpPr>
        <p:spPr bwMode="auto">
          <a:xfrm>
            <a:off x="2438400" y="1524000"/>
            <a:ext cx="4800600" cy="381000"/>
          </a:xfrm>
          <a:prstGeom prst="rect">
            <a:avLst/>
          </a:prstGeom>
          <a:noFill/>
          <a:ln w="9525">
            <a:noFill/>
            <a:miter lim="800000"/>
            <a:headEnd/>
            <a:tailEnd/>
          </a:ln>
          <a:effectLst/>
        </p:spPr>
        <p:txBody>
          <a:bodyPr wrap="none" anchor="ctr"/>
          <a:lstStyle/>
          <a:p>
            <a:pPr algn="ctr"/>
            <a:r>
              <a:rPr lang="en-US" sz="2000"/>
              <a:t>CONSUMER PROTECTION</a:t>
            </a:r>
          </a:p>
        </p:txBody>
      </p:sp>
      <p:sp>
        <p:nvSpPr>
          <p:cNvPr id="229380" name="Line 4"/>
          <p:cNvSpPr>
            <a:spLocks noChangeShapeType="1"/>
          </p:cNvSpPr>
          <p:nvPr/>
        </p:nvSpPr>
        <p:spPr bwMode="auto">
          <a:xfrm>
            <a:off x="1524000" y="1905000"/>
            <a:ext cx="6553200" cy="0"/>
          </a:xfrm>
          <a:prstGeom prst="line">
            <a:avLst/>
          </a:prstGeom>
          <a:noFill/>
          <a:ln w="9525">
            <a:solidFill>
              <a:schemeClr val="tx1"/>
            </a:solidFill>
            <a:round/>
            <a:headEnd/>
            <a:tailEnd/>
          </a:ln>
          <a:effectLst/>
        </p:spPr>
        <p:txBody>
          <a:bodyPr wrap="none" anchor="ctr"/>
          <a:lstStyle/>
          <a:p>
            <a:endParaRPr lang="en-US"/>
          </a:p>
        </p:txBody>
      </p:sp>
      <p:sp>
        <p:nvSpPr>
          <p:cNvPr id="229381" name="Line 5"/>
          <p:cNvSpPr>
            <a:spLocks noChangeShapeType="1"/>
          </p:cNvSpPr>
          <p:nvPr/>
        </p:nvSpPr>
        <p:spPr bwMode="auto">
          <a:xfrm>
            <a:off x="1524000" y="1905000"/>
            <a:ext cx="0" cy="304800"/>
          </a:xfrm>
          <a:prstGeom prst="line">
            <a:avLst/>
          </a:prstGeom>
          <a:noFill/>
          <a:ln w="9525">
            <a:solidFill>
              <a:schemeClr val="tx1"/>
            </a:solidFill>
            <a:round/>
            <a:headEnd/>
            <a:tailEnd type="triangle" w="med" len="med"/>
          </a:ln>
          <a:effectLst/>
        </p:spPr>
        <p:txBody>
          <a:bodyPr wrap="none" anchor="ctr"/>
          <a:lstStyle/>
          <a:p>
            <a:endParaRPr lang="en-US"/>
          </a:p>
        </p:txBody>
      </p:sp>
      <p:sp>
        <p:nvSpPr>
          <p:cNvPr id="229382" name="Line 6"/>
          <p:cNvSpPr>
            <a:spLocks noChangeShapeType="1"/>
          </p:cNvSpPr>
          <p:nvPr/>
        </p:nvSpPr>
        <p:spPr bwMode="auto">
          <a:xfrm>
            <a:off x="8077200" y="1905000"/>
            <a:ext cx="0" cy="381000"/>
          </a:xfrm>
          <a:prstGeom prst="line">
            <a:avLst/>
          </a:prstGeom>
          <a:noFill/>
          <a:ln w="9525">
            <a:solidFill>
              <a:schemeClr val="tx1"/>
            </a:solidFill>
            <a:round/>
            <a:headEnd/>
            <a:tailEnd type="triangle" w="med" len="med"/>
          </a:ln>
          <a:effectLst/>
        </p:spPr>
        <p:txBody>
          <a:bodyPr wrap="none" anchor="ctr"/>
          <a:lstStyle/>
          <a:p>
            <a:endParaRPr lang="en-US"/>
          </a:p>
        </p:txBody>
      </p:sp>
      <p:sp>
        <p:nvSpPr>
          <p:cNvPr id="229383" name="Rectangle 7"/>
          <p:cNvSpPr>
            <a:spLocks noChangeArrowheads="1"/>
          </p:cNvSpPr>
          <p:nvPr/>
        </p:nvSpPr>
        <p:spPr bwMode="auto">
          <a:xfrm>
            <a:off x="1066800" y="2209800"/>
            <a:ext cx="1371600" cy="304800"/>
          </a:xfrm>
          <a:prstGeom prst="rect">
            <a:avLst/>
          </a:prstGeom>
          <a:noFill/>
          <a:ln w="9525">
            <a:noFill/>
            <a:miter lim="800000"/>
            <a:headEnd/>
            <a:tailEnd/>
          </a:ln>
          <a:effectLst/>
        </p:spPr>
        <p:txBody>
          <a:bodyPr wrap="none" anchor="ctr"/>
          <a:lstStyle/>
          <a:p>
            <a:pPr algn="ctr"/>
            <a:r>
              <a:rPr lang="en-US"/>
              <a:t>Civil Law</a:t>
            </a:r>
          </a:p>
        </p:txBody>
      </p:sp>
      <p:sp>
        <p:nvSpPr>
          <p:cNvPr id="229384" name="Rectangle 8"/>
          <p:cNvSpPr>
            <a:spLocks noChangeArrowheads="1"/>
          </p:cNvSpPr>
          <p:nvPr/>
        </p:nvSpPr>
        <p:spPr bwMode="auto">
          <a:xfrm>
            <a:off x="7162800" y="2286000"/>
            <a:ext cx="1371600" cy="304800"/>
          </a:xfrm>
          <a:prstGeom prst="rect">
            <a:avLst/>
          </a:prstGeom>
          <a:noFill/>
          <a:ln w="9525">
            <a:noFill/>
            <a:miter lim="800000"/>
            <a:headEnd/>
            <a:tailEnd/>
          </a:ln>
          <a:effectLst/>
        </p:spPr>
        <p:txBody>
          <a:bodyPr wrap="none" anchor="ctr"/>
          <a:lstStyle/>
          <a:p>
            <a:pPr algn="ctr"/>
            <a:r>
              <a:rPr lang="en-US"/>
              <a:t>Public Law</a:t>
            </a:r>
          </a:p>
        </p:txBody>
      </p:sp>
      <p:sp>
        <p:nvSpPr>
          <p:cNvPr id="229385" name="Line 9"/>
          <p:cNvSpPr>
            <a:spLocks noChangeShapeType="1"/>
          </p:cNvSpPr>
          <p:nvPr/>
        </p:nvSpPr>
        <p:spPr bwMode="auto">
          <a:xfrm>
            <a:off x="1524000" y="2514600"/>
            <a:ext cx="0" cy="228600"/>
          </a:xfrm>
          <a:prstGeom prst="line">
            <a:avLst/>
          </a:prstGeom>
          <a:noFill/>
          <a:ln w="9525">
            <a:solidFill>
              <a:schemeClr val="tx1"/>
            </a:solidFill>
            <a:round/>
            <a:headEnd/>
            <a:tailEnd type="triangle" w="med" len="med"/>
          </a:ln>
          <a:effectLst/>
        </p:spPr>
        <p:txBody>
          <a:bodyPr wrap="none" anchor="ctr"/>
          <a:lstStyle/>
          <a:p>
            <a:endParaRPr lang="en-US"/>
          </a:p>
        </p:txBody>
      </p:sp>
      <p:sp>
        <p:nvSpPr>
          <p:cNvPr id="229386" name="Rectangle 10"/>
          <p:cNvSpPr>
            <a:spLocks noChangeArrowheads="1"/>
          </p:cNvSpPr>
          <p:nvPr/>
        </p:nvSpPr>
        <p:spPr bwMode="auto">
          <a:xfrm>
            <a:off x="1219200" y="2743200"/>
            <a:ext cx="3352800" cy="304800"/>
          </a:xfrm>
          <a:prstGeom prst="rect">
            <a:avLst/>
          </a:prstGeom>
          <a:noFill/>
          <a:ln w="9525">
            <a:noFill/>
            <a:miter lim="800000"/>
            <a:headEnd/>
            <a:tailEnd/>
          </a:ln>
          <a:effectLst/>
        </p:spPr>
        <p:txBody>
          <a:bodyPr wrap="none" anchor="ctr"/>
          <a:lstStyle/>
          <a:p>
            <a:pPr algn="ctr"/>
            <a:r>
              <a:rPr lang="en-US"/>
              <a:t>Law of Obligations (Perikatan)</a:t>
            </a:r>
          </a:p>
        </p:txBody>
      </p:sp>
      <p:sp>
        <p:nvSpPr>
          <p:cNvPr id="229387" name="Line 11"/>
          <p:cNvSpPr>
            <a:spLocks noChangeShapeType="1"/>
          </p:cNvSpPr>
          <p:nvPr/>
        </p:nvSpPr>
        <p:spPr bwMode="auto">
          <a:xfrm>
            <a:off x="3124200" y="2971800"/>
            <a:ext cx="0" cy="457200"/>
          </a:xfrm>
          <a:prstGeom prst="line">
            <a:avLst/>
          </a:prstGeom>
          <a:noFill/>
          <a:ln w="9525">
            <a:solidFill>
              <a:schemeClr val="tx1"/>
            </a:solidFill>
            <a:round/>
            <a:headEnd/>
            <a:tailEnd type="triangle" w="med" len="med"/>
          </a:ln>
          <a:effectLst/>
        </p:spPr>
        <p:txBody>
          <a:bodyPr wrap="none" anchor="ctr"/>
          <a:lstStyle/>
          <a:p>
            <a:endParaRPr lang="en-US"/>
          </a:p>
        </p:txBody>
      </p:sp>
      <p:sp>
        <p:nvSpPr>
          <p:cNvPr id="229389" name="Line 13"/>
          <p:cNvSpPr>
            <a:spLocks noChangeShapeType="1"/>
          </p:cNvSpPr>
          <p:nvPr/>
        </p:nvSpPr>
        <p:spPr bwMode="auto">
          <a:xfrm>
            <a:off x="1447800" y="3429000"/>
            <a:ext cx="6705600" cy="0"/>
          </a:xfrm>
          <a:prstGeom prst="line">
            <a:avLst/>
          </a:prstGeom>
          <a:noFill/>
          <a:ln w="9525">
            <a:solidFill>
              <a:schemeClr val="tx1"/>
            </a:solidFill>
            <a:round/>
            <a:headEnd/>
            <a:tailEnd/>
          </a:ln>
          <a:effectLst/>
        </p:spPr>
        <p:txBody>
          <a:bodyPr wrap="none" anchor="ctr"/>
          <a:lstStyle/>
          <a:p>
            <a:endParaRPr lang="en-US"/>
          </a:p>
        </p:txBody>
      </p:sp>
      <p:sp>
        <p:nvSpPr>
          <p:cNvPr id="229390" name="Line 14"/>
          <p:cNvSpPr>
            <a:spLocks noChangeShapeType="1"/>
          </p:cNvSpPr>
          <p:nvPr/>
        </p:nvSpPr>
        <p:spPr bwMode="auto">
          <a:xfrm>
            <a:off x="1447800" y="3429000"/>
            <a:ext cx="0" cy="228600"/>
          </a:xfrm>
          <a:prstGeom prst="line">
            <a:avLst/>
          </a:prstGeom>
          <a:noFill/>
          <a:ln w="9525">
            <a:solidFill>
              <a:schemeClr val="tx1"/>
            </a:solidFill>
            <a:round/>
            <a:headEnd/>
            <a:tailEnd type="triangle" w="med" len="med"/>
          </a:ln>
          <a:effectLst/>
        </p:spPr>
        <p:txBody>
          <a:bodyPr wrap="none" anchor="ctr"/>
          <a:lstStyle/>
          <a:p>
            <a:endParaRPr lang="en-US"/>
          </a:p>
        </p:txBody>
      </p:sp>
      <p:sp>
        <p:nvSpPr>
          <p:cNvPr id="229391" name="Line 15"/>
          <p:cNvSpPr>
            <a:spLocks noChangeShapeType="1"/>
          </p:cNvSpPr>
          <p:nvPr/>
        </p:nvSpPr>
        <p:spPr bwMode="auto">
          <a:xfrm>
            <a:off x="8153400" y="3429000"/>
            <a:ext cx="0" cy="228600"/>
          </a:xfrm>
          <a:prstGeom prst="line">
            <a:avLst/>
          </a:prstGeom>
          <a:noFill/>
          <a:ln w="9525">
            <a:solidFill>
              <a:schemeClr val="tx1"/>
            </a:solidFill>
            <a:round/>
            <a:headEnd/>
            <a:tailEnd type="triangle" w="med" len="med"/>
          </a:ln>
          <a:effectLst/>
        </p:spPr>
        <p:txBody>
          <a:bodyPr wrap="none" anchor="ctr"/>
          <a:lstStyle/>
          <a:p>
            <a:endParaRPr lang="en-US"/>
          </a:p>
        </p:txBody>
      </p:sp>
      <p:sp>
        <p:nvSpPr>
          <p:cNvPr id="229392" name="Rectangle 16"/>
          <p:cNvSpPr>
            <a:spLocks noChangeArrowheads="1"/>
          </p:cNvSpPr>
          <p:nvPr/>
        </p:nvSpPr>
        <p:spPr bwMode="auto">
          <a:xfrm>
            <a:off x="990600" y="3657600"/>
            <a:ext cx="3124200" cy="304800"/>
          </a:xfrm>
          <a:prstGeom prst="rect">
            <a:avLst/>
          </a:prstGeom>
          <a:noFill/>
          <a:ln w="9525">
            <a:noFill/>
            <a:miter lim="800000"/>
            <a:headEnd/>
            <a:tailEnd/>
          </a:ln>
          <a:effectLst/>
        </p:spPr>
        <p:txBody>
          <a:bodyPr wrap="none" anchor="ctr"/>
          <a:lstStyle/>
          <a:p>
            <a:pPr algn="ctr"/>
            <a:r>
              <a:rPr lang="en-US"/>
              <a:t>Law of Contract (Perjanjian)</a:t>
            </a:r>
          </a:p>
        </p:txBody>
      </p:sp>
      <p:sp>
        <p:nvSpPr>
          <p:cNvPr id="229393" name="Rectangle 17"/>
          <p:cNvSpPr>
            <a:spLocks noChangeArrowheads="1"/>
          </p:cNvSpPr>
          <p:nvPr/>
        </p:nvSpPr>
        <p:spPr bwMode="auto">
          <a:xfrm>
            <a:off x="5410200" y="3657600"/>
            <a:ext cx="3200400" cy="533400"/>
          </a:xfrm>
          <a:prstGeom prst="rect">
            <a:avLst/>
          </a:prstGeom>
          <a:noFill/>
          <a:ln w="9525">
            <a:noFill/>
            <a:miter lim="800000"/>
            <a:headEnd/>
            <a:tailEnd/>
          </a:ln>
          <a:effectLst/>
        </p:spPr>
        <p:txBody>
          <a:bodyPr wrap="none" anchor="ctr"/>
          <a:lstStyle/>
          <a:p>
            <a:pPr algn="ctr"/>
            <a:r>
              <a:rPr lang="en-US"/>
              <a:t>Law of Tort (Hk Tentang</a:t>
            </a:r>
          </a:p>
          <a:p>
            <a:pPr algn="ctr"/>
            <a:r>
              <a:rPr lang="en-US"/>
              <a:t> Perbuatan Melawan Hukum</a:t>
            </a:r>
          </a:p>
        </p:txBody>
      </p:sp>
      <p:sp>
        <p:nvSpPr>
          <p:cNvPr id="229397" name="Line 21"/>
          <p:cNvSpPr>
            <a:spLocks noChangeShapeType="1"/>
          </p:cNvSpPr>
          <p:nvPr/>
        </p:nvSpPr>
        <p:spPr bwMode="auto">
          <a:xfrm>
            <a:off x="2514600" y="3962400"/>
            <a:ext cx="0" cy="228600"/>
          </a:xfrm>
          <a:prstGeom prst="line">
            <a:avLst/>
          </a:prstGeom>
          <a:noFill/>
          <a:ln w="9525">
            <a:solidFill>
              <a:schemeClr val="tx1"/>
            </a:solidFill>
            <a:round/>
            <a:headEnd/>
            <a:tailEnd type="triangle" w="med" len="med"/>
          </a:ln>
          <a:effectLst/>
        </p:spPr>
        <p:txBody>
          <a:bodyPr wrap="none" anchor="ctr"/>
          <a:lstStyle/>
          <a:p>
            <a:endParaRPr lang="en-US"/>
          </a:p>
        </p:txBody>
      </p:sp>
      <p:sp>
        <p:nvSpPr>
          <p:cNvPr id="229398" name="Line 22"/>
          <p:cNvSpPr>
            <a:spLocks noChangeShapeType="1"/>
          </p:cNvSpPr>
          <p:nvPr/>
        </p:nvSpPr>
        <p:spPr bwMode="auto">
          <a:xfrm>
            <a:off x="6934200" y="4191000"/>
            <a:ext cx="0" cy="228600"/>
          </a:xfrm>
          <a:prstGeom prst="line">
            <a:avLst/>
          </a:prstGeom>
          <a:noFill/>
          <a:ln w="9525">
            <a:solidFill>
              <a:schemeClr val="tx1"/>
            </a:solidFill>
            <a:round/>
            <a:headEnd/>
            <a:tailEnd type="triangle" w="med" len="med"/>
          </a:ln>
          <a:effectLst/>
        </p:spPr>
        <p:txBody>
          <a:bodyPr wrap="none" anchor="ctr"/>
          <a:lstStyle/>
          <a:p>
            <a:endParaRPr lang="en-US"/>
          </a:p>
        </p:txBody>
      </p:sp>
      <p:sp>
        <p:nvSpPr>
          <p:cNvPr id="229399" name="Rectangle 23"/>
          <p:cNvSpPr>
            <a:spLocks noChangeArrowheads="1"/>
          </p:cNvSpPr>
          <p:nvPr/>
        </p:nvSpPr>
        <p:spPr bwMode="auto">
          <a:xfrm>
            <a:off x="1295400" y="4191000"/>
            <a:ext cx="3276600" cy="762000"/>
          </a:xfrm>
          <a:prstGeom prst="rect">
            <a:avLst/>
          </a:prstGeom>
          <a:noFill/>
          <a:ln w="9525">
            <a:noFill/>
            <a:miter lim="800000"/>
            <a:headEnd/>
            <a:tailEnd/>
          </a:ln>
          <a:effectLst/>
        </p:spPr>
        <p:txBody>
          <a:bodyPr wrap="none" anchor="ctr"/>
          <a:lstStyle/>
          <a:p>
            <a:pPr algn="ctr"/>
            <a:r>
              <a:rPr lang="en-US" sz="1600"/>
              <a:t>Contractual Liability (tanggung jawab</a:t>
            </a:r>
          </a:p>
          <a:p>
            <a:pPr algn="ctr"/>
            <a:r>
              <a:rPr lang="en-US" sz="1600"/>
              <a:t>atas dasar kontrak)</a:t>
            </a:r>
            <a:endParaRPr lang="en-US" sz="2400">
              <a:latin typeface="Times New Roman" pitchFamily="18" charset="0"/>
            </a:endParaRPr>
          </a:p>
        </p:txBody>
      </p:sp>
      <p:sp>
        <p:nvSpPr>
          <p:cNvPr id="229400" name="Rectangle 24"/>
          <p:cNvSpPr>
            <a:spLocks noChangeArrowheads="1"/>
          </p:cNvSpPr>
          <p:nvPr/>
        </p:nvSpPr>
        <p:spPr bwMode="auto">
          <a:xfrm>
            <a:off x="4876800" y="4419600"/>
            <a:ext cx="3733800" cy="457200"/>
          </a:xfrm>
          <a:prstGeom prst="rect">
            <a:avLst/>
          </a:prstGeom>
          <a:noFill/>
          <a:ln w="9525">
            <a:noFill/>
            <a:miter lim="800000"/>
            <a:headEnd/>
            <a:tailEnd/>
          </a:ln>
          <a:effectLst/>
        </p:spPr>
        <p:txBody>
          <a:bodyPr wrap="none" anchor="ctr"/>
          <a:lstStyle/>
          <a:p>
            <a:pPr algn="ctr"/>
            <a:r>
              <a:rPr lang="en-US" sz="1600"/>
              <a:t>Tortius Liability ( Tanggungjawab</a:t>
            </a:r>
          </a:p>
          <a:p>
            <a:pPr algn="ctr"/>
            <a:r>
              <a:rPr lang="en-US" sz="1600"/>
              <a:t>atas dasar perbuatan melawan hukum</a:t>
            </a:r>
          </a:p>
        </p:txBody>
      </p:sp>
      <p:sp>
        <p:nvSpPr>
          <p:cNvPr id="229401" name="Line 25"/>
          <p:cNvSpPr>
            <a:spLocks noChangeShapeType="1"/>
          </p:cNvSpPr>
          <p:nvPr/>
        </p:nvSpPr>
        <p:spPr bwMode="auto">
          <a:xfrm>
            <a:off x="6858000" y="4876800"/>
            <a:ext cx="0" cy="304800"/>
          </a:xfrm>
          <a:prstGeom prst="line">
            <a:avLst/>
          </a:prstGeom>
          <a:noFill/>
          <a:ln w="9525">
            <a:solidFill>
              <a:schemeClr val="tx1"/>
            </a:solidFill>
            <a:round/>
            <a:headEnd/>
            <a:tailEnd type="triangle" w="med" len="med"/>
          </a:ln>
          <a:effectLst/>
        </p:spPr>
        <p:txBody>
          <a:bodyPr wrap="none" anchor="ctr"/>
          <a:lstStyle/>
          <a:p>
            <a:endParaRPr lang="en-US"/>
          </a:p>
        </p:txBody>
      </p:sp>
      <p:sp>
        <p:nvSpPr>
          <p:cNvPr id="229402" name="Line 26"/>
          <p:cNvSpPr>
            <a:spLocks noChangeShapeType="1"/>
          </p:cNvSpPr>
          <p:nvPr/>
        </p:nvSpPr>
        <p:spPr bwMode="auto">
          <a:xfrm>
            <a:off x="990600" y="5181600"/>
            <a:ext cx="7620000" cy="0"/>
          </a:xfrm>
          <a:prstGeom prst="line">
            <a:avLst/>
          </a:prstGeom>
          <a:noFill/>
          <a:ln w="9525">
            <a:solidFill>
              <a:schemeClr val="tx1"/>
            </a:solidFill>
            <a:round/>
            <a:headEnd/>
            <a:tailEnd/>
          </a:ln>
          <a:effectLst/>
        </p:spPr>
        <p:txBody>
          <a:bodyPr wrap="none" anchor="ctr"/>
          <a:lstStyle/>
          <a:p>
            <a:endParaRPr lang="en-US"/>
          </a:p>
        </p:txBody>
      </p:sp>
      <p:sp>
        <p:nvSpPr>
          <p:cNvPr id="229403" name="Line 27"/>
          <p:cNvSpPr>
            <a:spLocks noChangeShapeType="1"/>
          </p:cNvSpPr>
          <p:nvPr/>
        </p:nvSpPr>
        <p:spPr bwMode="auto">
          <a:xfrm>
            <a:off x="990600" y="5181600"/>
            <a:ext cx="0" cy="304800"/>
          </a:xfrm>
          <a:prstGeom prst="line">
            <a:avLst/>
          </a:prstGeom>
          <a:noFill/>
          <a:ln w="9525">
            <a:solidFill>
              <a:schemeClr val="tx1"/>
            </a:solidFill>
            <a:round/>
            <a:headEnd/>
            <a:tailEnd type="triangle" w="med" len="med"/>
          </a:ln>
          <a:effectLst/>
        </p:spPr>
        <p:txBody>
          <a:bodyPr wrap="none" anchor="ctr"/>
          <a:lstStyle/>
          <a:p>
            <a:endParaRPr lang="en-US"/>
          </a:p>
        </p:txBody>
      </p:sp>
      <p:sp>
        <p:nvSpPr>
          <p:cNvPr id="229404" name="Line 28"/>
          <p:cNvSpPr>
            <a:spLocks noChangeShapeType="1"/>
          </p:cNvSpPr>
          <p:nvPr/>
        </p:nvSpPr>
        <p:spPr bwMode="auto">
          <a:xfrm>
            <a:off x="8610600" y="5181600"/>
            <a:ext cx="0" cy="152400"/>
          </a:xfrm>
          <a:prstGeom prst="line">
            <a:avLst/>
          </a:prstGeom>
          <a:noFill/>
          <a:ln w="9525">
            <a:solidFill>
              <a:schemeClr val="tx1"/>
            </a:solidFill>
            <a:round/>
            <a:headEnd/>
            <a:tailEnd type="triangle" w="med" len="med"/>
          </a:ln>
          <a:effectLst/>
        </p:spPr>
        <p:txBody>
          <a:bodyPr wrap="none" anchor="ctr"/>
          <a:lstStyle/>
          <a:p>
            <a:endParaRPr lang="en-US"/>
          </a:p>
        </p:txBody>
      </p:sp>
      <p:sp>
        <p:nvSpPr>
          <p:cNvPr id="229405" name="Rectangle 29"/>
          <p:cNvSpPr>
            <a:spLocks noChangeArrowheads="1"/>
          </p:cNvSpPr>
          <p:nvPr/>
        </p:nvSpPr>
        <p:spPr bwMode="auto">
          <a:xfrm>
            <a:off x="609600" y="5486400"/>
            <a:ext cx="3733800" cy="838200"/>
          </a:xfrm>
          <a:prstGeom prst="rect">
            <a:avLst/>
          </a:prstGeom>
          <a:noFill/>
          <a:ln w="9525">
            <a:noFill/>
            <a:miter lim="800000"/>
            <a:headEnd/>
            <a:tailEnd/>
          </a:ln>
          <a:effectLst/>
        </p:spPr>
        <p:txBody>
          <a:bodyPr wrap="none" anchor="ctr"/>
          <a:lstStyle/>
          <a:p>
            <a:pPr algn="ctr"/>
            <a:r>
              <a:rPr lang="en-US" sz="1600"/>
              <a:t>Fault Liability (Klasik: </a:t>
            </a:r>
          </a:p>
          <a:p>
            <a:pPr algn="ctr"/>
            <a:r>
              <a:rPr lang="en-US" sz="1600"/>
              <a:t>tanggung jawab atas dasar kesalahan</a:t>
            </a:r>
          </a:p>
          <a:p>
            <a:pPr algn="ctr"/>
            <a:r>
              <a:rPr lang="en-US" sz="1600"/>
              <a:t> Pasal 1365 KUHPerdata</a:t>
            </a:r>
          </a:p>
        </p:txBody>
      </p:sp>
      <p:sp>
        <p:nvSpPr>
          <p:cNvPr id="229406" name="Rectangle 30"/>
          <p:cNvSpPr>
            <a:spLocks noChangeArrowheads="1"/>
          </p:cNvSpPr>
          <p:nvPr/>
        </p:nvSpPr>
        <p:spPr bwMode="auto">
          <a:xfrm>
            <a:off x="5638800" y="5410200"/>
            <a:ext cx="3200400" cy="381000"/>
          </a:xfrm>
          <a:prstGeom prst="rect">
            <a:avLst/>
          </a:prstGeom>
          <a:noFill/>
          <a:ln w="9525">
            <a:noFill/>
            <a:miter lim="800000"/>
            <a:headEnd/>
            <a:tailEnd/>
          </a:ln>
          <a:effectLst/>
        </p:spPr>
        <p:txBody>
          <a:bodyPr wrap="none" anchor="ctr"/>
          <a:lstStyle/>
          <a:p>
            <a:pPr algn="ctr"/>
            <a:r>
              <a:rPr lang="en-US" sz="1600"/>
              <a:t>No Fault Liability/ Strict Liability</a:t>
            </a:r>
          </a:p>
        </p:txBody>
      </p:sp>
      <p:sp>
        <p:nvSpPr>
          <p:cNvPr id="229407" name="Line 31"/>
          <p:cNvSpPr>
            <a:spLocks noChangeShapeType="1"/>
          </p:cNvSpPr>
          <p:nvPr/>
        </p:nvSpPr>
        <p:spPr bwMode="auto">
          <a:xfrm>
            <a:off x="6858000" y="5715000"/>
            <a:ext cx="0" cy="228600"/>
          </a:xfrm>
          <a:prstGeom prst="line">
            <a:avLst/>
          </a:prstGeom>
          <a:noFill/>
          <a:ln w="9525">
            <a:solidFill>
              <a:schemeClr val="tx1"/>
            </a:solidFill>
            <a:round/>
            <a:headEnd/>
            <a:tailEnd type="triangle" w="med" len="med"/>
          </a:ln>
          <a:effectLst/>
        </p:spPr>
        <p:txBody>
          <a:bodyPr wrap="none" anchor="ctr"/>
          <a:lstStyle/>
          <a:p>
            <a:endParaRPr lang="en-US"/>
          </a:p>
        </p:txBody>
      </p:sp>
      <p:sp>
        <p:nvSpPr>
          <p:cNvPr id="229408" name="Line 32"/>
          <p:cNvSpPr>
            <a:spLocks noChangeShapeType="1"/>
          </p:cNvSpPr>
          <p:nvPr/>
        </p:nvSpPr>
        <p:spPr bwMode="auto">
          <a:xfrm>
            <a:off x="4572000" y="5943600"/>
            <a:ext cx="4191000" cy="0"/>
          </a:xfrm>
          <a:prstGeom prst="line">
            <a:avLst/>
          </a:prstGeom>
          <a:noFill/>
          <a:ln w="9525">
            <a:solidFill>
              <a:schemeClr val="tx1"/>
            </a:solidFill>
            <a:round/>
            <a:headEnd/>
            <a:tailEnd/>
          </a:ln>
          <a:effectLst/>
        </p:spPr>
        <p:txBody>
          <a:bodyPr wrap="none" anchor="ctr"/>
          <a:lstStyle/>
          <a:p>
            <a:endParaRPr lang="en-US"/>
          </a:p>
        </p:txBody>
      </p:sp>
      <p:sp>
        <p:nvSpPr>
          <p:cNvPr id="229409" name="Line 33"/>
          <p:cNvSpPr>
            <a:spLocks noChangeShapeType="1"/>
          </p:cNvSpPr>
          <p:nvPr/>
        </p:nvSpPr>
        <p:spPr bwMode="auto">
          <a:xfrm>
            <a:off x="4572000" y="5943600"/>
            <a:ext cx="0" cy="228600"/>
          </a:xfrm>
          <a:prstGeom prst="line">
            <a:avLst/>
          </a:prstGeom>
          <a:noFill/>
          <a:ln w="9525">
            <a:solidFill>
              <a:schemeClr val="tx1"/>
            </a:solidFill>
            <a:round/>
            <a:headEnd/>
            <a:tailEnd type="triangle" w="med" len="med"/>
          </a:ln>
          <a:effectLst/>
        </p:spPr>
        <p:txBody>
          <a:bodyPr wrap="none" anchor="ctr"/>
          <a:lstStyle/>
          <a:p>
            <a:endParaRPr lang="en-US"/>
          </a:p>
        </p:txBody>
      </p:sp>
      <p:sp>
        <p:nvSpPr>
          <p:cNvPr id="229410" name="Rectangle 34"/>
          <p:cNvSpPr>
            <a:spLocks noChangeArrowheads="1"/>
          </p:cNvSpPr>
          <p:nvPr/>
        </p:nvSpPr>
        <p:spPr bwMode="auto">
          <a:xfrm>
            <a:off x="3810000" y="6172200"/>
            <a:ext cx="17526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1400"/>
              <a:t>PRODUCT LIABILITY</a:t>
            </a:r>
          </a:p>
        </p:txBody>
      </p:sp>
      <p:sp>
        <p:nvSpPr>
          <p:cNvPr id="229411" name="Line 35"/>
          <p:cNvSpPr>
            <a:spLocks noChangeShapeType="1"/>
          </p:cNvSpPr>
          <p:nvPr/>
        </p:nvSpPr>
        <p:spPr bwMode="auto">
          <a:xfrm>
            <a:off x="6324600" y="5943600"/>
            <a:ext cx="0" cy="228600"/>
          </a:xfrm>
          <a:prstGeom prst="line">
            <a:avLst/>
          </a:prstGeom>
          <a:noFill/>
          <a:ln w="9525">
            <a:solidFill>
              <a:schemeClr val="tx1"/>
            </a:solidFill>
            <a:round/>
            <a:headEnd/>
            <a:tailEnd type="triangle" w="med" len="med"/>
          </a:ln>
          <a:effectLst/>
        </p:spPr>
        <p:txBody>
          <a:bodyPr wrap="none" anchor="ctr"/>
          <a:lstStyle/>
          <a:p>
            <a:endParaRPr lang="en-US"/>
          </a:p>
        </p:txBody>
      </p:sp>
      <p:sp>
        <p:nvSpPr>
          <p:cNvPr id="229412" name="Rectangle 36"/>
          <p:cNvSpPr>
            <a:spLocks noChangeArrowheads="1"/>
          </p:cNvSpPr>
          <p:nvPr/>
        </p:nvSpPr>
        <p:spPr bwMode="auto">
          <a:xfrm>
            <a:off x="5867400" y="6172200"/>
            <a:ext cx="13716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1400"/>
              <a:t>Building Owner</a:t>
            </a:r>
          </a:p>
          <a:p>
            <a:pPr algn="ctr"/>
            <a:r>
              <a:rPr lang="en-US" sz="1400"/>
              <a:t>liability</a:t>
            </a:r>
          </a:p>
        </p:txBody>
      </p:sp>
      <p:sp>
        <p:nvSpPr>
          <p:cNvPr id="229413" name="Rectangle 37"/>
          <p:cNvSpPr>
            <a:spLocks noChangeArrowheads="1"/>
          </p:cNvSpPr>
          <p:nvPr/>
        </p:nvSpPr>
        <p:spPr bwMode="auto">
          <a:xfrm>
            <a:off x="7543800" y="6172200"/>
            <a:ext cx="13716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1400"/>
              <a:t>Vicarious Liability</a:t>
            </a:r>
          </a:p>
        </p:txBody>
      </p:sp>
      <p:sp>
        <p:nvSpPr>
          <p:cNvPr id="229414" name="Line 38"/>
          <p:cNvSpPr>
            <a:spLocks noChangeShapeType="1"/>
          </p:cNvSpPr>
          <p:nvPr/>
        </p:nvSpPr>
        <p:spPr bwMode="auto">
          <a:xfrm>
            <a:off x="8763000" y="5943600"/>
            <a:ext cx="0" cy="228600"/>
          </a:xfrm>
          <a:prstGeom prst="line">
            <a:avLst/>
          </a:prstGeom>
          <a:noFill/>
          <a:ln w="9525">
            <a:solidFill>
              <a:schemeClr val="tx1"/>
            </a:solidFill>
            <a:round/>
            <a:headEnd/>
            <a:tailEnd type="triangle" w="med" len="me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rrowheads="1"/>
          </p:cNvSpPr>
          <p:nvPr>
            <p:ph type="title"/>
          </p:nvPr>
        </p:nvSpPr>
        <p:spPr/>
        <p:txBody>
          <a:bodyPr>
            <a:normAutofit/>
          </a:bodyPr>
          <a:lstStyle/>
          <a:p>
            <a:r>
              <a:rPr lang="en-US" sz="3200">
                <a:latin typeface="Arial" charset="0"/>
              </a:rPr>
              <a:t>Hubungan Product Liability dan</a:t>
            </a:r>
            <a:br>
              <a:rPr lang="en-US" sz="3200">
                <a:latin typeface="Arial" charset="0"/>
              </a:rPr>
            </a:br>
            <a:r>
              <a:rPr lang="en-US" sz="3200">
                <a:latin typeface="Arial" charset="0"/>
              </a:rPr>
              <a:t>Perlindungan Konsumen</a:t>
            </a:r>
            <a:endParaRPr lang="en-US"/>
          </a:p>
        </p:txBody>
      </p:sp>
      <p:sp>
        <p:nvSpPr>
          <p:cNvPr id="239638" name="Line 22"/>
          <p:cNvSpPr>
            <a:spLocks noChangeShapeType="1"/>
          </p:cNvSpPr>
          <p:nvPr/>
        </p:nvSpPr>
        <p:spPr bwMode="auto">
          <a:xfrm>
            <a:off x="914400" y="1752600"/>
            <a:ext cx="7620000" cy="0"/>
          </a:xfrm>
          <a:prstGeom prst="line">
            <a:avLst/>
          </a:prstGeom>
          <a:noFill/>
          <a:ln w="9525">
            <a:solidFill>
              <a:schemeClr val="tx1"/>
            </a:solidFill>
            <a:round/>
            <a:headEnd/>
            <a:tailEnd/>
          </a:ln>
          <a:effectLst/>
        </p:spPr>
        <p:txBody>
          <a:bodyPr wrap="none" anchor="ctr"/>
          <a:lstStyle/>
          <a:p>
            <a:endParaRPr lang="en-US"/>
          </a:p>
        </p:txBody>
      </p:sp>
      <p:sp>
        <p:nvSpPr>
          <p:cNvPr id="239639" name="Line 23"/>
          <p:cNvSpPr>
            <a:spLocks noChangeShapeType="1"/>
          </p:cNvSpPr>
          <p:nvPr/>
        </p:nvSpPr>
        <p:spPr bwMode="auto">
          <a:xfrm>
            <a:off x="914400" y="1752600"/>
            <a:ext cx="0" cy="304800"/>
          </a:xfrm>
          <a:prstGeom prst="line">
            <a:avLst/>
          </a:prstGeom>
          <a:noFill/>
          <a:ln w="9525">
            <a:solidFill>
              <a:schemeClr val="tx1"/>
            </a:solidFill>
            <a:round/>
            <a:headEnd/>
            <a:tailEnd type="triangle" w="med" len="med"/>
          </a:ln>
          <a:effectLst/>
        </p:spPr>
        <p:txBody>
          <a:bodyPr wrap="none" anchor="ctr"/>
          <a:lstStyle/>
          <a:p>
            <a:endParaRPr lang="en-US"/>
          </a:p>
        </p:txBody>
      </p:sp>
      <p:sp>
        <p:nvSpPr>
          <p:cNvPr id="239640" name="Line 24"/>
          <p:cNvSpPr>
            <a:spLocks noChangeShapeType="1"/>
          </p:cNvSpPr>
          <p:nvPr/>
        </p:nvSpPr>
        <p:spPr bwMode="auto">
          <a:xfrm>
            <a:off x="8534400" y="1752600"/>
            <a:ext cx="0" cy="152400"/>
          </a:xfrm>
          <a:prstGeom prst="line">
            <a:avLst/>
          </a:prstGeom>
          <a:noFill/>
          <a:ln w="9525">
            <a:solidFill>
              <a:schemeClr val="tx1"/>
            </a:solidFill>
            <a:round/>
            <a:headEnd/>
            <a:tailEnd type="triangle" w="med" len="med"/>
          </a:ln>
          <a:effectLst/>
        </p:spPr>
        <p:txBody>
          <a:bodyPr wrap="none" anchor="ctr"/>
          <a:lstStyle/>
          <a:p>
            <a:endParaRPr lang="en-US"/>
          </a:p>
        </p:txBody>
      </p:sp>
      <p:sp>
        <p:nvSpPr>
          <p:cNvPr id="239641" name="Rectangle 25"/>
          <p:cNvSpPr>
            <a:spLocks noChangeArrowheads="1"/>
          </p:cNvSpPr>
          <p:nvPr/>
        </p:nvSpPr>
        <p:spPr bwMode="auto">
          <a:xfrm>
            <a:off x="381000" y="2133600"/>
            <a:ext cx="3733800" cy="838200"/>
          </a:xfrm>
          <a:prstGeom prst="rect">
            <a:avLst/>
          </a:prstGeom>
          <a:noFill/>
          <a:ln w="9525">
            <a:noFill/>
            <a:miter lim="800000"/>
            <a:headEnd/>
            <a:tailEnd/>
          </a:ln>
          <a:effectLst/>
        </p:spPr>
        <p:txBody>
          <a:bodyPr wrap="none" anchor="ctr"/>
          <a:lstStyle/>
          <a:p>
            <a:pPr algn="ctr"/>
            <a:r>
              <a:rPr lang="en-US" sz="1600"/>
              <a:t>Fault Liability (Klasik: </a:t>
            </a:r>
          </a:p>
          <a:p>
            <a:pPr algn="ctr"/>
            <a:r>
              <a:rPr lang="en-US" sz="1600"/>
              <a:t>tanggung jawab atas dasar kesalahan</a:t>
            </a:r>
          </a:p>
          <a:p>
            <a:pPr algn="ctr"/>
            <a:r>
              <a:rPr lang="en-US" sz="1600"/>
              <a:t> Pasal 1365 KUHPerdata</a:t>
            </a:r>
          </a:p>
        </p:txBody>
      </p:sp>
      <p:sp>
        <p:nvSpPr>
          <p:cNvPr id="239642" name="Rectangle 26"/>
          <p:cNvSpPr>
            <a:spLocks noChangeArrowheads="1"/>
          </p:cNvSpPr>
          <p:nvPr/>
        </p:nvSpPr>
        <p:spPr bwMode="auto">
          <a:xfrm>
            <a:off x="5638800" y="2057400"/>
            <a:ext cx="3200400" cy="381000"/>
          </a:xfrm>
          <a:prstGeom prst="rect">
            <a:avLst/>
          </a:prstGeom>
          <a:noFill/>
          <a:ln w="9525">
            <a:noFill/>
            <a:miter lim="800000"/>
            <a:headEnd/>
            <a:tailEnd/>
          </a:ln>
          <a:effectLst/>
        </p:spPr>
        <p:txBody>
          <a:bodyPr wrap="none" anchor="ctr"/>
          <a:lstStyle/>
          <a:p>
            <a:pPr algn="ctr"/>
            <a:r>
              <a:rPr lang="en-US" sz="1600"/>
              <a:t>No Fault Liability/ Strict Liability</a:t>
            </a:r>
          </a:p>
        </p:txBody>
      </p:sp>
      <p:sp>
        <p:nvSpPr>
          <p:cNvPr id="239643" name="Line 27"/>
          <p:cNvSpPr>
            <a:spLocks noChangeShapeType="1"/>
          </p:cNvSpPr>
          <p:nvPr/>
        </p:nvSpPr>
        <p:spPr bwMode="auto">
          <a:xfrm>
            <a:off x="7010400" y="2438400"/>
            <a:ext cx="0" cy="609600"/>
          </a:xfrm>
          <a:prstGeom prst="line">
            <a:avLst/>
          </a:prstGeom>
          <a:noFill/>
          <a:ln w="9525">
            <a:solidFill>
              <a:schemeClr val="tx1"/>
            </a:solidFill>
            <a:round/>
            <a:headEnd/>
            <a:tailEnd type="triangle" w="med" len="med"/>
          </a:ln>
          <a:effectLst/>
        </p:spPr>
        <p:txBody>
          <a:bodyPr wrap="none" anchor="ctr"/>
          <a:lstStyle/>
          <a:p>
            <a:endParaRPr lang="en-US"/>
          </a:p>
        </p:txBody>
      </p:sp>
      <p:sp>
        <p:nvSpPr>
          <p:cNvPr id="239644" name="Line 28"/>
          <p:cNvSpPr>
            <a:spLocks noChangeShapeType="1"/>
          </p:cNvSpPr>
          <p:nvPr/>
        </p:nvSpPr>
        <p:spPr bwMode="auto">
          <a:xfrm>
            <a:off x="3581400" y="3124200"/>
            <a:ext cx="5181600" cy="0"/>
          </a:xfrm>
          <a:prstGeom prst="line">
            <a:avLst/>
          </a:prstGeom>
          <a:noFill/>
          <a:ln w="9525">
            <a:solidFill>
              <a:schemeClr val="tx1"/>
            </a:solidFill>
            <a:round/>
            <a:headEnd/>
            <a:tailEnd/>
          </a:ln>
          <a:effectLst/>
        </p:spPr>
        <p:txBody>
          <a:bodyPr wrap="none" anchor="ctr"/>
          <a:lstStyle/>
          <a:p>
            <a:endParaRPr lang="en-US"/>
          </a:p>
        </p:txBody>
      </p:sp>
      <p:sp>
        <p:nvSpPr>
          <p:cNvPr id="239645" name="Line 29"/>
          <p:cNvSpPr>
            <a:spLocks noChangeShapeType="1"/>
          </p:cNvSpPr>
          <p:nvPr/>
        </p:nvSpPr>
        <p:spPr bwMode="auto">
          <a:xfrm>
            <a:off x="3581400" y="3124200"/>
            <a:ext cx="0" cy="304800"/>
          </a:xfrm>
          <a:prstGeom prst="line">
            <a:avLst/>
          </a:prstGeom>
          <a:noFill/>
          <a:ln w="9525">
            <a:solidFill>
              <a:schemeClr val="tx1"/>
            </a:solidFill>
            <a:round/>
            <a:headEnd/>
            <a:tailEnd type="triangle" w="med" len="med"/>
          </a:ln>
          <a:effectLst/>
        </p:spPr>
        <p:txBody>
          <a:bodyPr wrap="none" anchor="ctr"/>
          <a:lstStyle/>
          <a:p>
            <a:endParaRPr lang="en-US"/>
          </a:p>
        </p:txBody>
      </p:sp>
      <p:sp>
        <p:nvSpPr>
          <p:cNvPr id="239646" name="Rectangle 30"/>
          <p:cNvSpPr>
            <a:spLocks noChangeArrowheads="1"/>
          </p:cNvSpPr>
          <p:nvPr/>
        </p:nvSpPr>
        <p:spPr bwMode="auto">
          <a:xfrm>
            <a:off x="2819400" y="3657600"/>
            <a:ext cx="17526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1400"/>
              <a:t>PRODUCT LIABILITY</a:t>
            </a:r>
          </a:p>
        </p:txBody>
      </p:sp>
      <p:sp>
        <p:nvSpPr>
          <p:cNvPr id="239647" name="Line 31"/>
          <p:cNvSpPr>
            <a:spLocks noChangeShapeType="1"/>
          </p:cNvSpPr>
          <p:nvPr/>
        </p:nvSpPr>
        <p:spPr bwMode="auto">
          <a:xfrm>
            <a:off x="5867400" y="3200400"/>
            <a:ext cx="0" cy="228600"/>
          </a:xfrm>
          <a:prstGeom prst="line">
            <a:avLst/>
          </a:prstGeom>
          <a:noFill/>
          <a:ln w="9525">
            <a:solidFill>
              <a:schemeClr val="tx1"/>
            </a:solidFill>
            <a:round/>
            <a:headEnd/>
            <a:tailEnd type="triangle" w="med" len="med"/>
          </a:ln>
          <a:effectLst/>
        </p:spPr>
        <p:txBody>
          <a:bodyPr wrap="none" anchor="ctr"/>
          <a:lstStyle/>
          <a:p>
            <a:endParaRPr lang="en-US"/>
          </a:p>
        </p:txBody>
      </p:sp>
      <p:sp>
        <p:nvSpPr>
          <p:cNvPr id="239648" name="Rectangle 32"/>
          <p:cNvSpPr>
            <a:spLocks noChangeArrowheads="1"/>
          </p:cNvSpPr>
          <p:nvPr/>
        </p:nvSpPr>
        <p:spPr bwMode="auto">
          <a:xfrm>
            <a:off x="5105400" y="3657600"/>
            <a:ext cx="13716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1400"/>
              <a:t>Building Owner</a:t>
            </a:r>
          </a:p>
          <a:p>
            <a:pPr algn="ctr"/>
            <a:r>
              <a:rPr lang="en-US" sz="1400"/>
              <a:t>liability</a:t>
            </a:r>
          </a:p>
        </p:txBody>
      </p:sp>
      <p:sp>
        <p:nvSpPr>
          <p:cNvPr id="239649" name="Rectangle 33"/>
          <p:cNvSpPr>
            <a:spLocks noChangeArrowheads="1"/>
          </p:cNvSpPr>
          <p:nvPr/>
        </p:nvSpPr>
        <p:spPr bwMode="auto">
          <a:xfrm>
            <a:off x="7315200" y="3581400"/>
            <a:ext cx="14478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1400"/>
              <a:t>Vicarious Liability</a:t>
            </a:r>
          </a:p>
        </p:txBody>
      </p:sp>
      <p:sp>
        <p:nvSpPr>
          <p:cNvPr id="239650" name="Line 34"/>
          <p:cNvSpPr>
            <a:spLocks noChangeShapeType="1"/>
          </p:cNvSpPr>
          <p:nvPr/>
        </p:nvSpPr>
        <p:spPr bwMode="auto">
          <a:xfrm>
            <a:off x="8763000" y="3124200"/>
            <a:ext cx="0" cy="304800"/>
          </a:xfrm>
          <a:prstGeom prst="line">
            <a:avLst/>
          </a:prstGeom>
          <a:noFill/>
          <a:ln w="9525">
            <a:solidFill>
              <a:schemeClr val="tx1"/>
            </a:solidFill>
            <a:round/>
            <a:headEnd/>
            <a:tailEnd type="triangle" w="med" len="med"/>
          </a:ln>
          <a:effectLst/>
        </p:spPr>
        <p:txBody>
          <a:bodyPr wrap="none" anchor="ctr"/>
          <a:lstStyle/>
          <a:p>
            <a:endParaRPr lang="en-US"/>
          </a:p>
        </p:txBody>
      </p:sp>
      <p:sp>
        <p:nvSpPr>
          <p:cNvPr id="239651" name="Line 35"/>
          <p:cNvSpPr>
            <a:spLocks noChangeShapeType="1"/>
          </p:cNvSpPr>
          <p:nvPr/>
        </p:nvSpPr>
        <p:spPr bwMode="auto">
          <a:xfrm>
            <a:off x="1676400" y="2971800"/>
            <a:ext cx="0" cy="1600200"/>
          </a:xfrm>
          <a:prstGeom prst="line">
            <a:avLst/>
          </a:prstGeom>
          <a:noFill/>
          <a:ln w="9525">
            <a:solidFill>
              <a:schemeClr val="tx1"/>
            </a:solidFill>
            <a:round/>
            <a:headEnd/>
            <a:tailEnd type="triangle" w="med" len="med"/>
          </a:ln>
          <a:effectLst/>
        </p:spPr>
        <p:txBody>
          <a:bodyPr wrap="none" anchor="ctr"/>
          <a:lstStyle/>
          <a:p>
            <a:endParaRPr lang="en-US"/>
          </a:p>
        </p:txBody>
      </p:sp>
      <p:sp>
        <p:nvSpPr>
          <p:cNvPr id="239652" name="Rectangle 36"/>
          <p:cNvSpPr>
            <a:spLocks noChangeArrowheads="1"/>
          </p:cNvSpPr>
          <p:nvPr/>
        </p:nvSpPr>
        <p:spPr bwMode="auto">
          <a:xfrm>
            <a:off x="533400" y="4572000"/>
            <a:ext cx="3276600" cy="914400"/>
          </a:xfrm>
          <a:prstGeom prst="rect">
            <a:avLst/>
          </a:prstGeom>
          <a:solidFill>
            <a:schemeClr val="accent1"/>
          </a:solidFill>
          <a:ln w="9525">
            <a:solidFill>
              <a:schemeClr val="tx1"/>
            </a:solidFill>
            <a:miter lim="800000"/>
            <a:headEnd/>
            <a:tailEnd/>
          </a:ln>
          <a:effectLst/>
        </p:spPr>
        <p:txBody>
          <a:bodyPr wrap="none" anchor="ctr"/>
          <a:lstStyle/>
          <a:p>
            <a:pPr algn="ctr"/>
            <a:r>
              <a:rPr lang="en-US" sz="1600"/>
              <a:t>Bukan atas dasar kontraktual atau</a:t>
            </a:r>
          </a:p>
          <a:p>
            <a:pPr algn="ctr"/>
            <a:r>
              <a:rPr lang="en-US" sz="1600"/>
              <a:t>perjanjian, tetapi perbuatan</a:t>
            </a:r>
          </a:p>
          <a:p>
            <a:pPr algn="ctr"/>
            <a:r>
              <a:rPr lang="en-US" sz="1600"/>
              <a:t> melawan hukum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3" name="Rectangle 3"/>
          <p:cNvSpPr>
            <a:spLocks noGrp="1" noChangeArrowheads="1"/>
          </p:cNvSpPr>
          <p:nvPr>
            <p:ph idx="1"/>
          </p:nvPr>
        </p:nvSpPr>
        <p:spPr>
          <a:xfrm>
            <a:off x="457200" y="1066800"/>
            <a:ext cx="8229600" cy="5562600"/>
          </a:xfrm>
        </p:spPr>
        <p:txBody>
          <a:bodyPr/>
          <a:lstStyle/>
          <a:p>
            <a:pPr>
              <a:lnSpc>
                <a:spcPct val="90000"/>
              </a:lnSpc>
              <a:buFontTx/>
              <a:buChar char="•"/>
            </a:pPr>
            <a:r>
              <a:rPr lang="en-US" sz="2000">
                <a:solidFill>
                  <a:schemeClr val="folHlink"/>
                </a:solidFill>
                <a:latin typeface="Arial" charset="0"/>
                <a:sym typeface="Wingdings" pitchFamily="2" charset="2"/>
              </a:rPr>
              <a:t>Hornby:</a:t>
            </a:r>
          </a:p>
          <a:p>
            <a:pPr>
              <a:lnSpc>
                <a:spcPct val="90000"/>
              </a:lnSpc>
              <a:buFontTx/>
              <a:buNone/>
            </a:pPr>
            <a:r>
              <a:rPr lang="en-US" sz="2000">
                <a:solidFill>
                  <a:schemeClr val="folHlink"/>
                </a:solidFill>
                <a:latin typeface="Arial" charset="0"/>
                <a:sym typeface="Wingdings" pitchFamily="2" charset="2"/>
              </a:rPr>
              <a:t>	“ Konsumen (consumer) adalah seseorang yang membeli barang atau menggunakan jasa”</a:t>
            </a:r>
          </a:p>
          <a:p>
            <a:pPr>
              <a:lnSpc>
                <a:spcPct val="90000"/>
              </a:lnSpc>
              <a:buFontTx/>
              <a:buNone/>
            </a:pPr>
            <a:r>
              <a:rPr lang="en-US" sz="2000">
                <a:solidFill>
                  <a:schemeClr val="folHlink"/>
                </a:solidFill>
                <a:latin typeface="Arial" charset="0"/>
                <a:sym typeface="Wingdings" pitchFamily="2" charset="2"/>
              </a:rPr>
              <a:t>	“Seseorang atau suatu perusahaan yang membeli barang tertentu atau menggunakan jasa tertentu”</a:t>
            </a:r>
          </a:p>
          <a:p>
            <a:pPr>
              <a:lnSpc>
                <a:spcPct val="90000"/>
              </a:lnSpc>
              <a:buFontTx/>
              <a:buNone/>
            </a:pPr>
            <a:r>
              <a:rPr lang="en-US" sz="2000">
                <a:solidFill>
                  <a:schemeClr val="folHlink"/>
                </a:solidFill>
                <a:latin typeface="Arial" charset="0"/>
                <a:sym typeface="Wingdings" pitchFamily="2" charset="2"/>
              </a:rPr>
              <a:t>	“Sesuatu atau Seseorang yang menggunakan suatu persediaan atau sejumlah barang”</a:t>
            </a:r>
          </a:p>
          <a:p>
            <a:pPr>
              <a:lnSpc>
                <a:spcPct val="90000"/>
              </a:lnSpc>
              <a:buFontTx/>
              <a:buNone/>
            </a:pPr>
            <a:r>
              <a:rPr lang="en-US" sz="2000">
                <a:solidFill>
                  <a:schemeClr val="folHlink"/>
                </a:solidFill>
                <a:latin typeface="Arial" charset="0"/>
                <a:sym typeface="Wingdings" pitchFamily="2" charset="2"/>
              </a:rPr>
              <a:t>	“Setiap orang yang menggunakan barang atau jasa”</a:t>
            </a:r>
          </a:p>
          <a:p>
            <a:pPr>
              <a:lnSpc>
                <a:spcPct val="90000"/>
              </a:lnSpc>
              <a:buFontTx/>
              <a:buChar char="•"/>
            </a:pPr>
            <a:endParaRPr lang="en-US" sz="2000">
              <a:solidFill>
                <a:schemeClr val="folHlink"/>
              </a:solidFill>
              <a:latin typeface="Arial" charset="0"/>
              <a:sym typeface="Wingdings" pitchFamily="2" charset="2"/>
            </a:endParaRPr>
          </a:p>
          <a:p>
            <a:pPr>
              <a:lnSpc>
                <a:spcPct val="90000"/>
              </a:lnSpc>
              <a:buFontTx/>
              <a:buChar char="•"/>
            </a:pPr>
            <a:r>
              <a:rPr lang="en-US" sz="2000">
                <a:solidFill>
                  <a:schemeClr val="folHlink"/>
                </a:solidFill>
                <a:latin typeface="Arial" charset="0"/>
                <a:sym typeface="Wingdings" pitchFamily="2" charset="2"/>
              </a:rPr>
              <a:t>Black’s Law Dictionary:	</a:t>
            </a:r>
          </a:p>
          <a:p>
            <a:pPr>
              <a:lnSpc>
                <a:spcPct val="90000"/>
              </a:lnSpc>
              <a:buFontTx/>
              <a:buNone/>
            </a:pPr>
            <a:r>
              <a:rPr lang="en-US" sz="2000">
                <a:solidFill>
                  <a:schemeClr val="folHlink"/>
                </a:solidFill>
                <a:latin typeface="Arial" charset="0"/>
                <a:sym typeface="Wingdings" pitchFamily="2" charset="2"/>
              </a:rPr>
              <a:t>	“One who consumers, individuals who purchase, use, maintain and dispose of product and services” artinya:</a:t>
            </a:r>
          </a:p>
          <a:p>
            <a:pPr>
              <a:lnSpc>
                <a:spcPct val="90000"/>
              </a:lnSpc>
              <a:buFontTx/>
              <a:buNone/>
            </a:pPr>
            <a:r>
              <a:rPr lang="en-US" sz="2000">
                <a:solidFill>
                  <a:schemeClr val="folHlink"/>
                </a:solidFill>
                <a:latin typeface="Arial" charset="0"/>
                <a:sym typeface="Wingdings" pitchFamily="2" charset="2"/>
              </a:rPr>
              <a:t>	“seseorang yang mengkonsumsi, individu yang membeli, menggunakan, memelihara dan menggunakan/ menghabis dari produk dan jasa”</a:t>
            </a:r>
            <a:endParaRPr lang="en-US" sz="3100">
              <a:solidFill>
                <a:schemeClr val="folHlink"/>
              </a:solidFill>
              <a:latin typeface="Arial" charset="0"/>
              <a:sym typeface="Wingdings" pitchFamily="2" charset="2"/>
            </a:endParaRPr>
          </a:p>
          <a:p>
            <a:pPr>
              <a:lnSpc>
                <a:spcPct val="90000"/>
              </a:lnSpc>
              <a:buFontTx/>
              <a:buNone/>
            </a:pPr>
            <a:endParaRPr lang="en-US" sz="3100">
              <a:solidFill>
                <a:schemeClr val="folHlink"/>
              </a:solidFill>
              <a:latin typeface="Arial" charset="0"/>
              <a:sym typeface="Wingdings" pitchFamily="2" charset="2"/>
            </a:endParaRPr>
          </a:p>
          <a:p>
            <a:pPr>
              <a:lnSpc>
                <a:spcPct val="90000"/>
              </a:lnSpc>
            </a:pPr>
            <a:endParaRPr lang="en-US" sz="2800"/>
          </a:p>
        </p:txBody>
      </p:sp>
      <p:sp>
        <p:nvSpPr>
          <p:cNvPr id="153602" name="Rectangle 2"/>
          <p:cNvSpPr>
            <a:spLocks noGrp="1" noRot="1" noChangeArrowheads="1"/>
          </p:cNvSpPr>
          <p:nvPr>
            <p:ph type="title"/>
          </p:nvPr>
        </p:nvSpPr>
        <p:spPr>
          <a:xfrm>
            <a:off x="457200" y="274638"/>
            <a:ext cx="8229600" cy="792162"/>
          </a:xfrm>
        </p:spPr>
        <p:txBody>
          <a:bodyPr/>
          <a:lstStyle/>
          <a:p>
            <a:r>
              <a:rPr lang="en-US" sz="3600">
                <a:solidFill>
                  <a:schemeClr val="hlink"/>
                </a:solidFill>
                <a:latin typeface="Arial" charset="0"/>
              </a:rPr>
              <a:t>PENGERTIAN KONSUMEN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3" name="Rectangle 3"/>
          <p:cNvSpPr>
            <a:spLocks noGrp="1" noChangeArrowheads="1"/>
          </p:cNvSpPr>
          <p:nvPr>
            <p:ph idx="1"/>
          </p:nvPr>
        </p:nvSpPr>
        <p:spPr/>
        <p:txBody>
          <a:bodyPr/>
          <a:lstStyle/>
          <a:p>
            <a:r>
              <a:rPr lang="en-US" sz="2000" dirty="0" err="1">
                <a:latin typeface="Arial" charset="0"/>
              </a:rPr>
              <a:t>Pasal</a:t>
            </a:r>
            <a:r>
              <a:rPr lang="en-US" sz="2000" dirty="0">
                <a:latin typeface="Arial" charset="0"/>
              </a:rPr>
              <a:t> 1365 </a:t>
            </a:r>
            <a:r>
              <a:rPr lang="en-US" sz="2000" dirty="0" err="1">
                <a:latin typeface="Arial" charset="0"/>
              </a:rPr>
              <a:t>KUHPerdata</a:t>
            </a:r>
            <a:r>
              <a:rPr lang="en-US" sz="2000" dirty="0">
                <a:latin typeface="Arial" charset="0"/>
              </a:rPr>
              <a:t> </a:t>
            </a:r>
            <a:r>
              <a:rPr lang="en-US" sz="2000" dirty="0" err="1">
                <a:latin typeface="Arial" charset="0"/>
              </a:rPr>
              <a:t>berbunyi</a:t>
            </a:r>
            <a:r>
              <a:rPr lang="en-US" sz="2000" dirty="0">
                <a:latin typeface="Arial" charset="0"/>
              </a:rPr>
              <a:t>:</a:t>
            </a:r>
          </a:p>
          <a:p>
            <a:pPr>
              <a:buFont typeface="Wingdings" pitchFamily="2" charset="2"/>
              <a:buNone/>
            </a:pPr>
            <a:r>
              <a:rPr lang="en-US" sz="2000" dirty="0">
                <a:latin typeface="Arial" charset="0"/>
              </a:rPr>
              <a:t>	“</a:t>
            </a:r>
            <a:r>
              <a:rPr lang="en-US" sz="2000" dirty="0" err="1">
                <a:latin typeface="Arial" charset="0"/>
              </a:rPr>
              <a:t>Tiap</a:t>
            </a:r>
            <a:r>
              <a:rPr lang="en-US" sz="2000" dirty="0">
                <a:latin typeface="Arial" charset="0"/>
              </a:rPr>
              <a:t> </a:t>
            </a:r>
            <a:r>
              <a:rPr lang="en-US" sz="2000" dirty="0" err="1">
                <a:latin typeface="Arial" charset="0"/>
              </a:rPr>
              <a:t>perbuatan</a:t>
            </a:r>
            <a:r>
              <a:rPr lang="en-US" sz="2000" dirty="0">
                <a:latin typeface="Arial" charset="0"/>
              </a:rPr>
              <a:t> </a:t>
            </a:r>
            <a:r>
              <a:rPr lang="en-US" sz="2000" dirty="0" err="1">
                <a:latin typeface="Arial" charset="0"/>
              </a:rPr>
              <a:t>melanggar</a:t>
            </a:r>
            <a:r>
              <a:rPr lang="en-US" sz="2000" dirty="0">
                <a:latin typeface="Arial" charset="0"/>
              </a:rPr>
              <a:t> </a:t>
            </a:r>
            <a:r>
              <a:rPr lang="en-US" sz="2000" dirty="0" err="1">
                <a:latin typeface="Arial" charset="0"/>
              </a:rPr>
              <a:t>hukum</a:t>
            </a:r>
            <a:r>
              <a:rPr lang="en-US" sz="2000" dirty="0">
                <a:latin typeface="Arial" charset="0"/>
              </a:rPr>
              <a:t>, yang </a:t>
            </a:r>
            <a:r>
              <a:rPr lang="en-US" sz="2000" dirty="0" err="1">
                <a:latin typeface="Arial" charset="0"/>
              </a:rPr>
              <a:t>membawa</a:t>
            </a:r>
            <a:r>
              <a:rPr lang="en-US" sz="2000" dirty="0">
                <a:latin typeface="Arial" charset="0"/>
              </a:rPr>
              <a:t> </a:t>
            </a:r>
            <a:r>
              <a:rPr lang="en-US" sz="2000" dirty="0" err="1">
                <a:latin typeface="Arial" charset="0"/>
              </a:rPr>
              <a:t>kerugian</a:t>
            </a:r>
            <a:r>
              <a:rPr lang="en-US" sz="2000" dirty="0">
                <a:latin typeface="Arial" charset="0"/>
              </a:rPr>
              <a:t> </a:t>
            </a:r>
            <a:r>
              <a:rPr lang="en-US" sz="2000" dirty="0" err="1">
                <a:latin typeface="Arial" charset="0"/>
              </a:rPr>
              <a:t>kepada</a:t>
            </a:r>
            <a:r>
              <a:rPr lang="en-US" sz="2000" dirty="0">
                <a:latin typeface="Arial" charset="0"/>
              </a:rPr>
              <a:t> </a:t>
            </a:r>
            <a:r>
              <a:rPr lang="en-US" sz="2000" dirty="0" err="1">
                <a:latin typeface="Arial" charset="0"/>
              </a:rPr>
              <a:t>seorang</a:t>
            </a:r>
            <a:r>
              <a:rPr lang="en-US" sz="2000" dirty="0">
                <a:latin typeface="Arial" charset="0"/>
              </a:rPr>
              <a:t> lain, </a:t>
            </a:r>
            <a:r>
              <a:rPr lang="en-US" sz="2000" dirty="0" err="1">
                <a:latin typeface="Arial" charset="0"/>
              </a:rPr>
              <a:t>mewajibkan</a:t>
            </a:r>
            <a:r>
              <a:rPr lang="en-US" sz="2000" dirty="0">
                <a:latin typeface="Arial" charset="0"/>
              </a:rPr>
              <a:t> </a:t>
            </a:r>
            <a:r>
              <a:rPr lang="en-US" sz="2000" dirty="0" err="1">
                <a:latin typeface="Arial" charset="0"/>
              </a:rPr>
              <a:t>orang</a:t>
            </a:r>
            <a:r>
              <a:rPr lang="en-US" sz="2000" dirty="0">
                <a:latin typeface="Arial" charset="0"/>
              </a:rPr>
              <a:t> yang </a:t>
            </a:r>
            <a:r>
              <a:rPr lang="en-US" sz="2000" dirty="0" err="1">
                <a:latin typeface="Arial" charset="0"/>
              </a:rPr>
              <a:t>karena</a:t>
            </a:r>
            <a:r>
              <a:rPr lang="en-US" sz="2000" dirty="0">
                <a:latin typeface="Arial" charset="0"/>
              </a:rPr>
              <a:t> </a:t>
            </a:r>
            <a:r>
              <a:rPr lang="en-US" sz="2000" dirty="0" err="1">
                <a:latin typeface="Arial" charset="0"/>
              </a:rPr>
              <a:t>salahnya</a:t>
            </a:r>
            <a:r>
              <a:rPr lang="en-US" sz="2000" dirty="0">
                <a:latin typeface="Arial" charset="0"/>
              </a:rPr>
              <a:t> </a:t>
            </a:r>
            <a:r>
              <a:rPr lang="en-US" sz="2000" dirty="0" err="1">
                <a:latin typeface="Arial" charset="0"/>
              </a:rPr>
              <a:t>menerbitkan</a:t>
            </a:r>
            <a:r>
              <a:rPr lang="en-US" sz="2000" dirty="0">
                <a:latin typeface="Arial" charset="0"/>
              </a:rPr>
              <a:t> </a:t>
            </a:r>
            <a:r>
              <a:rPr lang="en-US" sz="2000" dirty="0" err="1">
                <a:latin typeface="Arial" charset="0"/>
              </a:rPr>
              <a:t>kerugian</a:t>
            </a:r>
            <a:r>
              <a:rPr lang="en-US" sz="2000" dirty="0">
                <a:latin typeface="Arial" charset="0"/>
              </a:rPr>
              <a:t> </a:t>
            </a:r>
            <a:r>
              <a:rPr lang="en-US" sz="2000" dirty="0" err="1">
                <a:latin typeface="Arial" charset="0"/>
              </a:rPr>
              <a:t>itu</a:t>
            </a:r>
            <a:r>
              <a:rPr lang="en-US" sz="2000" dirty="0">
                <a:latin typeface="Arial" charset="0"/>
              </a:rPr>
              <a:t>, </a:t>
            </a:r>
            <a:r>
              <a:rPr lang="en-US" sz="2000" dirty="0" err="1">
                <a:latin typeface="Arial" charset="0"/>
              </a:rPr>
              <a:t>mengganti</a:t>
            </a:r>
            <a:r>
              <a:rPr lang="en-US" sz="2000" dirty="0">
                <a:latin typeface="Arial" charset="0"/>
              </a:rPr>
              <a:t> </a:t>
            </a:r>
            <a:r>
              <a:rPr lang="en-US" sz="2000" dirty="0" err="1">
                <a:latin typeface="Arial" charset="0"/>
              </a:rPr>
              <a:t>kerugian</a:t>
            </a:r>
            <a:r>
              <a:rPr lang="en-US" sz="2000" dirty="0">
                <a:latin typeface="Arial" charset="0"/>
              </a:rPr>
              <a:t> </a:t>
            </a:r>
            <a:r>
              <a:rPr lang="en-US" sz="2000" dirty="0" err="1">
                <a:latin typeface="Arial" charset="0"/>
              </a:rPr>
              <a:t>tersebut</a:t>
            </a:r>
            <a:r>
              <a:rPr lang="en-US" sz="2000" dirty="0">
                <a:latin typeface="Arial" charset="0"/>
              </a:rPr>
              <a:t>.”</a:t>
            </a:r>
          </a:p>
          <a:p>
            <a:r>
              <a:rPr lang="en-US" sz="2000" dirty="0" err="1">
                <a:latin typeface="Arial" charset="0"/>
              </a:rPr>
              <a:t>bukan</a:t>
            </a:r>
            <a:r>
              <a:rPr lang="en-US" sz="2000" dirty="0">
                <a:latin typeface="Arial" charset="0"/>
              </a:rPr>
              <a:t> </a:t>
            </a:r>
            <a:r>
              <a:rPr lang="en-US" sz="2000" dirty="0" err="1">
                <a:latin typeface="Arial" charset="0"/>
              </a:rPr>
              <a:t>mendasarkan</a:t>
            </a:r>
            <a:r>
              <a:rPr lang="en-US" sz="2000" dirty="0">
                <a:latin typeface="Arial" charset="0"/>
              </a:rPr>
              <a:t> </a:t>
            </a:r>
            <a:r>
              <a:rPr lang="en-US" sz="2000" dirty="0" err="1">
                <a:latin typeface="Arial" charset="0"/>
              </a:rPr>
              <a:t>kontraktual</a:t>
            </a:r>
            <a:r>
              <a:rPr lang="en-US" sz="2000" dirty="0">
                <a:latin typeface="Arial" charset="0"/>
              </a:rPr>
              <a:t> </a:t>
            </a:r>
            <a:r>
              <a:rPr lang="en-US" sz="2000" dirty="0" err="1">
                <a:latin typeface="Arial" charset="0"/>
              </a:rPr>
              <a:t>atau</a:t>
            </a:r>
            <a:r>
              <a:rPr lang="en-US" sz="2000" dirty="0">
                <a:latin typeface="Arial" charset="0"/>
              </a:rPr>
              <a:t> </a:t>
            </a:r>
            <a:r>
              <a:rPr lang="en-US" sz="2000" dirty="0" err="1">
                <a:latin typeface="Arial" charset="0"/>
              </a:rPr>
              <a:t>perjanjian</a:t>
            </a:r>
            <a:r>
              <a:rPr lang="en-US" sz="2000" dirty="0">
                <a:latin typeface="Arial" charset="0"/>
              </a:rPr>
              <a:t> </a:t>
            </a:r>
            <a:r>
              <a:rPr lang="en-US" sz="2000" dirty="0" err="1">
                <a:latin typeface="Arial" charset="0"/>
              </a:rPr>
              <a:t>tetapi</a:t>
            </a:r>
            <a:r>
              <a:rPr lang="en-US" sz="2000" dirty="0">
                <a:latin typeface="Arial" charset="0"/>
              </a:rPr>
              <a:t> </a:t>
            </a:r>
            <a:r>
              <a:rPr lang="en-US" sz="2000" dirty="0" err="1">
                <a:latin typeface="Arial" charset="0"/>
              </a:rPr>
              <a:t>perbuatan</a:t>
            </a:r>
            <a:r>
              <a:rPr lang="en-US" sz="2000" dirty="0">
                <a:latin typeface="Arial" charset="0"/>
              </a:rPr>
              <a:t> </a:t>
            </a:r>
            <a:r>
              <a:rPr lang="en-US" sz="2000" dirty="0" err="1">
                <a:latin typeface="Arial" charset="0"/>
              </a:rPr>
              <a:t>melawan</a:t>
            </a:r>
            <a:r>
              <a:rPr lang="en-US" sz="2000" dirty="0">
                <a:latin typeface="Arial" charset="0"/>
              </a:rPr>
              <a:t> </a:t>
            </a:r>
            <a:r>
              <a:rPr lang="en-US" sz="2000" dirty="0" err="1">
                <a:latin typeface="Arial" charset="0"/>
              </a:rPr>
              <a:t>hukum</a:t>
            </a:r>
            <a:r>
              <a:rPr lang="en-US" sz="2000" dirty="0">
                <a:latin typeface="Arial" charset="0"/>
              </a:rPr>
              <a:t>, </a:t>
            </a:r>
            <a:r>
              <a:rPr lang="en-US" sz="2000" dirty="0" err="1">
                <a:latin typeface="Arial" charset="0"/>
              </a:rPr>
              <a:t>karena</a:t>
            </a:r>
            <a:r>
              <a:rPr lang="en-US" sz="2000" dirty="0">
                <a:latin typeface="Arial" charset="0"/>
              </a:rPr>
              <a:t> </a:t>
            </a:r>
            <a:r>
              <a:rPr lang="en-US" sz="2000" dirty="0" err="1">
                <a:latin typeface="Arial" charset="0"/>
              </a:rPr>
              <a:t>dalam</a:t>
            </a:r>
            <a:r>
              <a:rPr lang="en-US" sz="2000" dirty="0">
                <a:latin typeface="Arial" charset="0"/>
              </a:rPr>
              <a:t> </a:t>
            </a:r>
            <a:r>
              <a:rPr lang="en-US" sz="2000" dirty="0" err="1">
                <a:latin typeface="Arial" charset="0"/>
              </a:rPr>
              <a:t>bisnis</a:t>
            </a:r>
            <a:r>
              <a:rPr lang="en-US" sz="2000" dirty="0">
                <a:latin typeface="Arial" charset="0"/>
              </a:rPr>
              <a:t> </a:t>
            </a:r>
            <a:r>
              <a:rPr lang="en-US" sz="2000" dirty="0" err="1">
                <a:latin typeface="Arial" charset="0"/>
              </a:rPr>
              <a:t>jarang</a:t>
            </a:r>
            <a:r>
              <a:rPr lang="en-US" sz="2000" dirty="0">
                <a:latin typeface="Arial" charset="0"/>
              </a:rPr>
              <a:t> </a:t>
            </a:r>
            <a:r>
              <a:rPr lang="en-US" sz="2000" dirty="0" err="1">
                <a:latin typeface="Arial" charset="0"/>
              </a:rPr>
              <a:t>sekali</a:t>
            </a:r>
            <a:r>
              <a:rPr lang="en-US" sz="2000" dirty="0">
                <a:latin typeface="Arial" charset="0"/>
              </a:rPr>
              <a:t> </a:t>
            </a:r>
            <a:r>
              <a:rPr lang="en-US" sz="2000" dirty="0" err="1">
                <a:latin typeface="Arial" charset="0"/>
              </a:rPr>
              <a:t>hubungan</a:t>
            </a:r>
            <a:r>
              <a:rPr lang="en-US" sz="2000" dirty="0">
                <a:latin typeface="Arial" charset="0"/>
              </a:rPr>
              <a:t> </a:t>
            </a:r>
            <a:r>
              <a:rPr lang="en-US" sz="2000" dirty="0" err="1">
                <a:latin typeface="Arial" charset="0"/>
              </a:rPr>
              <a:t>produsen</a:t>
            </a:r>
            <a:r>
              <a:rPr lang="en-US" sz="2000" dirty="0">
                <a:latin typeface="Arial" charset="0"/>
              </a:rPr>
              <a:t> </a:t>
            </a:r>
            <a:r>
              <a:rPr lang="en-US" sz="2000" dirty="0" err="1">
                <a:latin typeface="Arial" charset="0"/>
              </a:rPr>
              <a:t>langsung</a:t>
            </a:r>
            <a:r>
              <a:rPr lang="en-US" sz="2000" dirty="0">
                <a:latin typeface="Arial" charset="0"/>
              </a:rPr>
              <a:t> </a:t>
            </a:r>
            <a:r>
              <a:rPr lang="en-US" sz="2000" dirty="0" err="1">
                <a:latin typeface="Arial" charset="0"/>
              </a:rPr>
              <a:t>ke</a:t>
            </a:r>
            <a:r>
              <a:rPr lang="en-US" sz="2000" dirty="0">
                <a:latin typeface="Arial" charset="0"/>
              </a:rPr>
              <a:t> </a:t>
            </a:r>
            <a:r>
              <a:rPr lang="en-US" sz="2000" dirty="0" err="1">
                <a:latin typeface="Arial" charset="0"/>
              </a:rPr>
              <a:t>konsumen</a:t>
            </a:r>
            <a:r>
              <a:rPr lang="en-US" sz="2000" dirty="0">
                <a:latin typeface="Arial" charset="0"/>
              </a:rPr>
              <a:t> (</a:t>
            </a:r>
            <a:r>
              <a:rPr lang="en-US" sz="2000" dirty="0" err="1">
                <a:latin typeface="Arial" charset="0"/>
              </a:rPr>
              <a:t>lihat</a:t>
            </a:r>
            <a:r>
              <a:rPr lang="en-US" sz="2000" dirty="0">
                <a:latin typeface="Arial" charset="0"/>
              </a:rPr>
              <a:t> model </a:t>
            </a:r>
            <a:r>
              <a:rPr lang="en-US" sz="2000" dirty="0" err="1">
                <a:latin typeface="Arial" charset="0"/>
              </a:rPr>
              <a:t>pemasaran</a:t>
            </a:r>
            <a:r>
              <a:rPr lang="en-US" sz="2000" dirty="0">
                <a:latin typeface="Arial" charset="0"/>
              </a:rPr>
              <a:t> 2).</a:t>
            </a:r>
          </a:p>
          <a:p>
            <a:r>
              <a:rPr lang="en-US" sz="2000" dirty="0" err="1">
                <a:latin typeface="Arial" charset="0"/>
              </a:rPr>
              <a:t>Bila</a:t>
            </a:r>
            <a:r>
              <a:rPr lang="en-US" sz="2000" dirty="0">
                <a:latin typeface="Arial" charset="0"/>
              </a:rPr>
              <a:t> </a:t>
            </a:r>
            <a:r>
              <a:rPr lang="en-US" sz="2000" dirty="0" err="1">
                <a:latin typeface="Arial" charset="0"/>
              </a:rPr>
              <a:t>melihat</a:t>
            </a:r>
            <a:r>
              <a:rPr lang="en-US" sz="2000" dirty="0">
                <a:latin typeface="Arial" charset="0"/>
              </a:rPr>
              <a:t> </a:t>
            </a:r>
            <a:r>
              <a:rPr lang="en-US" sz="2000" dirty="0" err="1">
                <a:latin typeface="Arial" charset="0"/>
              </a:rPr>
              <a:t>bahwa</a:t>
            </a:r>
            <a:r>
              <a:rPr lang="en-US" sz="2000" dirty="0">
                <a:latin typeface="Arial" charset="0"/>
              </a:rPr>
              <a:t> </a:t>
            </a:r>
            <a:r>
              <a:rPr lang="en-US" sz="2000" dirty="0" err="1">
                <a:latin typeface="Arial" charset="0"/>
              </a:rPr>
              <a:t>produsen</a:t>
            </a:r>
            <a:r>
              <a:rPr lang="en-US" sz="2000" dirty="0">
                <a:latin typeface="Arial" charset="0"/>
              </a:rPr>
              <a:t> yang </a:t>
            </a:r>
            <a:r>
              <a:rPr lang="en-US" sz="2000" dirty="0" err="1">
                <a:latin typeface="Arial" charset="0"/>
              </a:rPr>
              <a:t>bertanggungjawab</a:t>
            </a:r>
            <a:r>
              <a:rPr lang="en-US" sz="2000" dirty="0">
                <a:latin typeface="Arial" charset="0"/>
              </a:rPr>
              <a:t> , </a:t>
            </a:r>
            <a:r>
              <a:rPr lang="en-US" sz="2000" dirty="0" err="1">
                <a:latin typeface="Arial" charset="0"/>
              </a:rPr>
              <a:t>maka</a:t>
            </a:r>
            <a:r>
              <a:rPr lang="en-US" sz="2000" dirty="0">
                <a:latin typeface="Arial" charset="0"/>
              </a:rPr>
              <a:t> </a:t>
            </a:r>
            <a:r>
              <a:rPr lang="en-US" sz="2000" dirty="0" err="1">
                <a:latin typeface="Arial" charset="0"/>
              </a:rPr>
              <a:t>kita</a:t>
            </a:r>
            <a:r>
              <a:rPr lang="en-US" sz="2000" dirty="0">
                <a:latin typeface="Arial" charset="0"/>
              </a:rPr>
              <a:t> </a:t>
            </a:r>
            <a:r>
              <a:rPr lang="en-US" sz="2000" dirty="0" err="1">
                <a:latin typeface="Arial" charset="0"/>
              </a:rPr>
              <a:t>menggugatnya</a:t>
            </a:r>
            <a:r>
              <a:rPr lang="en-US" sz="2000" dirty="0">
                <a:latin typeface="Arial" charset="0"/>
              </a:rPr>
              <a:t> </a:t>
            </a:r>
            <a:r>
              <a:rPr lang="en-US" sz="2000" dirty="0" err="1">
                <a:latin typeface="Arial" charset="0"/>
              </a:rPr>
              <a:t>tidak</a:t>
            </a:r>
            <a:r>
              <a:rPr lang="en-US" sz="2000" dirty="0">
                <a:latin typeface="Arial" charset="0"/>
              </a:rPr>
              <a:t> </a:t>
            </a:r>
            <a:r>
              <a:rPr lang="en-US" sz="2000" dirty="0" err="1">
                <a:latin typeface="Arial" charset="0"/>
              </a:rPr>
              <a:t>dengan</a:t>
            </a:r>
            <a:r>
              <a:rPr lang="en-US" sz="2000" dirty="0">
                <a:latin typeface="Arial" charset="0"/>
              </a:rPr>
              <a:t> </a:t>
            </a:r>
            <a:r>
              <a:rPr lang="en-US" sz="2000" dirty="0" err="1">
                <a:latin typeface="Arial" charset="0"/>
              </a:rPr>
              <a:t>wanprestasi</a:t>
            </a:r>
            <a:r>
              <a:rPr lang="en-US" sz="2000" dirty="0">
                <a:latin typeface="Arial" charset="0"/>
              </a:rPr>
              <a:t>, </a:t>
            </a:r>
            <a:r>
              <a:rPr lang="en-US" sz="2000" dirty="0" err="1">
                <a:latin typeface="Arial" charset="0"/>
              </a:rPr>
              <a:t>karena</a:t>
            </a:r>
            <a:r>
              <a:rPr lang="en-US" sz="2000" dirty="0">
                <a:latin typeface="Arial" charset="0"/>
              </a:rPr>
              <a:t> </a:t>
            </a:r>
            <a:r>
              <a:rPr lang="en-US" sz="2000" dirty="0" err="1">
                <a:latin typeface="Arial" charset="0"/>
              </a:rPr>
              <a:t>tidak</a:t>
            </a:r>
            <a:r>
              <a:rPr lang="en-US" sz="2000" dirty="0">
                <a:latin typeface="Arial" charset="0"/>
              </a:rPr>
              <a:t> </a:t>
            </a:r>
            <a:r>
              <a:rPr lang="en-US" sz="2000" dirty="0" err="1">
                <a:latin typeface="Arial" charset="0"/>
              </a:rPr>
              <a:t>ada</a:t>
            </a:r>
            <a:r>
              <a:rPr lang="en-US" sz="2000" dirty="0">
                <a:latin typeface="Arial" charset="0"/>
              </a:rPr>
              <a:t> </a:t>
            </a:r>
            <a:r>
              <a:rPr lang="en-US" sz="2000" dirty="0" err="1">
                <a:latin typeface="Arial" charset="0"/>
              </a:rPr>
              <a:t>hubungan</a:t>
            </a:r>
            <a:r>
              <a:rPr lang="en-US" sz="2000" dirty="0">
                <a:latin typeface="Arial" charset="0"/>
              </a:rPr>
              <a:t> </a:t>
            </a:r>
            <a:r>
              <a:rPr lang="en-US" sz="2000" dirty="0" err="1">
                <a:latin typeface="Arial" charset="0"/>
              </a:rPr>
              <a:t>kontraktual</a:t>
            </a:r>
            <a:r>
              <a:rPr lang="en-US" sz="2000" dirty="0">
                <a:latin typeface="Arial" charset="0"/>
              </a:rPr>
              <a:t> (</a:t>
            </a:r>
            <a:r>
              <a:rPr lang="en-US" sz="2000" dirty="0" err="1">
                <a:latin typeface="Arial" charset="0"/>
              </a:rPr>
              <a:t>Privity</a:t>
            </a:r>
            <a:r>
              <a:rPr lang="en-US" sz="2000" dirty="0">
                <a:latin typeface="Arial" charset="0"/>
              </a:rPr>
              <a:t> of contract, </a:t>
            </a:r>
            <a:r>
              <a:rPr lang="en-US" sz="2000" dirty="0" err="1">
                <a:latin typeface="Arial" charset="0"/>
              </a:rPr>
              <a:t>yaitu</a:t>
            </a:r>
            <a:r>
              <a:rPr lang="en-US" sz="2000" dirty="0">
                <a:latin typeface="Arial" charset="0"/>
              </a:rPr>
              <a:t> </a:t>
            </a:r>
            <a:r>
              <a:rPr lang="en-US" sz="2000" dirty="0" err="1">
                <a:latin typeface="Arial" charset="0"/>
              </a:rPr>
              <a:t>hubungan</a:t>
            </a:r>
            <a:r>
              <a:rPr lang="en-US" sz="2000" dirty="0">
                <a:latin typeface="Arial" charset="0"/>
              </a:rPr>
              <a:t> yang </a:t>
            </a:r>
            <a:r>
              <a:rPr lang="en-US" sz="2000" dirty="0" err="1">
                <a:latin typeface="Arial" charset="0"/>
              </a:rPr>
              <a:t>langsung</a:t>
            </a:r>
            <a:r>
              <a:rPr lang="en-US" sz="2000" dirty="0">
                <a:latin typeface="Arial" charset="0"/>
              </a:rPr>
              <a:t> </a:t>
            </a:r>
            <a:r>
              <a:rPr lang="en-US" sz="2000" dirty="0" err="1">
                <a:latin typeface="Arial" charset="0"/>
              </a:rPr>
              <a:t>dengan</a:t>
            </a:r>
            <a:r>
              <a:rPr lang="en-US" sz="2000" dirty="0">
                <a:latin typeface="Arial" charset="0"/>
              </a:rPr>
              <a:t> </a:t>
            </a:r>
            <a:r>
              <a:rPr lang="en-US" sz="2000" dirty="0" err="1">
                <a:latin typeface="Arial" charset="0"/>
              </a:rPr>
              <a:t>konsumen</a:t>
            </a:r>
            <a:r>
              <a:rPr lang="en-US" sz="2000" dirty="0">
                <a:latin typeface="Arial" charset="0"/>
              </a:rPr>
              <a:t>). </a:t>
            </a:r>
            <a:r>
              <a:rPr lang="en-US" sz="2000" dirty="0" err="1">
                <a:latin typeface="Arial" charset="0"/>
              </a:rPr>
              <a:t>Jadi</a:t>
            </a:r>
            <a:r>
              <a:rPr lang="en-US" sz="2000" dirty="0">
                <a:latin typeface="Arial" charset="0"/>
              </a:rPr>
              <a:t> </a:t>
            </a:r>
            <a:r>
              <a:rPr lang="en-US" sz="2000" dirty="0" err="1">
                <a:latin typeface="Arial" charset="0"/>
              </a:rPr>
              <a:t>bila</a:t>
            </a:r>
            <a:r>
              <a:rPr lang="en-US" sz="2000" dirty="0">
                <a:latin typeface="Arial" charset="0"/>
              </a:rPr>
              <a:t> </a:t>
            </a:r>
            <a:r>
              <a:rPr lang="en-US" sz="2000" dirty="0" err="1">
                <a:latin typeface="Arial" charset="0"/>
              </a:rPr>
              <a:t>tidak</a:t>
            </a:r>
            <a:r>
              <a:rPr lang="en-US" sz="2000" dirty="0">
                <a:latin typeface="Arial" charset="0"/>
              </a:rPr>
              <a:t> </a:t>
            </a:r>
            <a:r>
              <a:rPr lang="en-US" sz="2000" dirty="0" err="1">
                <a:latin typeface="Arial" charset="0"/>
              </a:rPr>
              <a:t>ada</a:t>
            </a:r>
            <a:r>
              <a:rPr lang="en-US" sz="2000" dirty="0">
                <a:latin typeface="Arial" charset="0"/>
              </a:rPr>
              <a:t> </a:t>
            </a:r>
            <a:r>
              <a:rPr lang="en-US" sz="2000" dirty="0" err="1">
                <a:latin typeface="Arial" charset="0"/>
              </a:rPr>
              <a:t>hubungan</a:t>
            </a:r>
            <a:r>
              <a:rPr lang="en-US" sz="2000" dirty="0">
                <a:latin typeface="Arial" charset="0"/>
              </a:rPr>
              <a:t> </a:t>
            </a:r>
            <a:r>
              <a:rPr lang="en-US" sz="2000" dirty="0" err="1">
                <a:latin typeface="Arial" charset="0"/>
              </a:rPr>
              <a:t>tersebut</a:t>
            </a:r>
            <a:r>
              <a:rPr lang="en-US" sz="2000" dirty="0">
                <a:latin typeface="Arial" charset="0"/>
              </a:rPr>
              <a:t> </a:t>
            </a:r>
            <a:r>
              <a:rPr lang="en-US" sz="2000" dirty="0" err="1">
                <a:latin typeface="Arial" charset="0"/>
              </a:rPr>
              <a:t>maka</a:t>
            </a:r>
            <a:r>
              <a:rPr lang="en-US" sz="2000" dirty="0">
                <a:latin typeface="Arial" charset="0"/>
              </a:rPr>
              <a:t> </a:t>
            </a:r>
            <a:r>
              <a:rPr lang="en-US" sz="2000" dirty="0" err="1">
                <a:latin typeface="Arial" charset="0"/>
              </a:rPr>
              <a:t>menggugatnya</a:t>
            </a:r>
            <a:r>
              <a:rPr lang="en-US" sz="2000" dirty="0">
                <a:latin typeface="Arial" charset="0"/>
              </a:rPr>
              <a:t> </a:t>
            </a:r>
            <a:r>
              <a:rPr lang="en-US" sz="2000" dirty="0" err="1">
                <a:latin typeface="Arial" charset="0"/>
              </a:rPr>
              <a:t>harus</a:t>
            </a:r>
            <a:r>
              <a:rPr lang="en-US" sz="2000" dirty="0">
                <a:latin typeface="Arial" charset="0"/>
              </a:rPr>
              <a:t> </a:t>
            </a:r>
            <a:r>
              <a:rPr lang="en-US" sz="2000" dirty="0" err="1">
                <a:latin typeface="Arial" charset="0"/>
              </a:rPr>
              <a:t>berdasarkan</a:t>
            </a:r>
            <a:r>
              <a:rPr lang="en-US" sz="2000" dirty="0">
                <a:latin typeface="Arial" charset="0"/>
              </a:rPr>
              <a:t> </a:t>
            </a:r>
            <a:r>
              <a:rPr lang="en-US" sz="2000" dirty="0" err="1">
                <a:latin typeface="Arial" charset="0"/>
              </a:rPr>
              <a:t>perbuatan</a:t>
            </a:r>
            <a:r>
              <a:rPr lang="en-US" sz="2000" dirty="0">
                <a:latin typeface="Arial" charset="0"/>
              </a:rPr>
              <a:t> </a:t>
            </a:r>
            <a:r>
              <a:rPr lang="en-US" sz="2000" dirty="0" err="1">
                <a:latin typeface="Arial" charset="0"/>
              </a:rPr>
              <a:t>melawan</a:t>
            </a:r>
            <a:r>
              <a:rPr lang="en-US" sz="2000" dirty="0">
                <a:latin typeface="Arial" charset="0"/>
              </a:rPr>
              <a:t> </a:t>
            </a:r>
            <a:r>
              <a:rPr lang="en-US" sz="2000" dirty="0" err="1">
                <a:latin typeface="Arial" charset="0"/>
              </a:rPr>
              <a:t>hukum</a:t>
            </a:r>
            <a:r>
              <a:rPr lang="en-US" sz="2000" dirty="0">
                <a:latin typeface="Arial" charset="0"/>
              </a:rPr>
              <a:t>.</a:t>
            </a:r>
          </a:p>
        </p:txBody>
      </p:sp>
      <p:sp>
        <p:nvSpPr>
          <p:cNvPr id="240642" name="Rectangle 2"/>
          <p:cNvSpPr>
            <a:spLocks noGrp="1" noRot="1" noChangeArrowheads="1"/>
          </p:cNvSpPr>
          <p:nvPr>
            <p:ph type="title"/>
          </p:nvPr>
        </p:nvSpPr>
        <p:spPr/>
        <p:txBody>
          <a:bodyPr/>
          <a:lstStyle/>
          <a:p>
            <a:r>
              <a:rPr lang="en-US" sz="3200">
                <a:latin typeface="Arial" charset="0"/>
              </a:rPr>
              <a:t>FAULT AND NO FAULT LIABILITY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7" name="Rectangle 3"/>
          <p:cNvSpPr>
            <a:spLocks noGrp="1" noChangeArrowheads="1"/>
          </p:cNvSpPr>
          <p:nvPr>
            <p:ph idx="1"/>
          </p:nvPr>
        </p:nvSpPr>
        <p:spPr/>
        <p:txBody>
          <a:bodyPr/>
          <a:lstStyle/>
          <a:p>
            <a:r>
              <a:rPr lang="en-US" sz="2000">
                <a:latin typeface="Arial" charset="0"/>
              </a:rPr>
              <a:t>Kronologisnya hukum perikatan------ hukum perjanjian------ hukum perbuatan melawan hukum.</a:t>
            </a:r>
          </a:p>
          <a:p>
            <a:r>
              <a:rPr lang="en-US" sz="2000">
                <a:latin typeface="Arial" charset="0"/>
              </a:rPr>
              <a:t>Bila berdasarkan hukum perjanjian adalah wanprestasi (contractual liability) sedangkan berikutnya adalah perbuatan melawan hukum (law of Tort) adalah tortius liability.</a:t>
            </a:r>
          </a:p>
          <a:p>
            <a:r>
              <a:rPr lang="en-US" sz="2000">
                <a:latin typeface="Arial" charset="0"/>
              </a:rPr>
              <a:t>Tortius liability terbagi atas:</a:t>
            </a:r>
          </a:p>
          <a:p>
            <a:pPr lvl="1"/>
            <a:r>
              <a:rPr lang="en-US" sz="1800">
                <a:latin typeface="Arial" charset="0"/>
              </a:rPr>
              <a:t>Fault Liability menggugat berdasarkan Pasal 1365 KUHPerdata, berarti siapa yang mendalilkan, dia harus yang membuktikan. Bila diterapkan dalam kasus biskuit beracun, maka konsumen harus membuktikan bahwa produsen yang bersalah. Ini tidak menguntungkan bagi konsumen. Perlindungan terhadap konsumen menjadi mustahil kalau berdasarkan fault liability, karena yang mendalilkan harus membuktikan.</a:t>
            </a:r>
          </a:p>
        </p:txBody>
      </p:sp>
      <p:sp>
        <p:nvSpPr>
          <p:cNvPr id="241666" name="Rectangle 2"/>
          <p:cNvSpPr>
            <a:spLocks noGrp="1" noRot="1" noChangeArrowheads="1"/>
          </p:cNvSpPr>
          <p:nvPr>
            <p:ph type="title"/>
          </p:nvPr>
        </p:nvSpPr>
        <p:spPr/>
        <p:txBody>
          <a:bodyPr/>
          <a:lstStyle/>
          <a:p>
            <a:r>
              <a:rPr lang="en-US" sz="3200">
                <a:latin typeface="Arial" charset="0"/>
              </a:rPr>
              <a:t>FAULT AND NO FAULT LIABILITY</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1" name="Rectangle 3"/>
          <p:cNvSpPr>
            <a:spLocks noGrp="1" noChangeArrowheads="1"/>
          </p:cNvSpPr>
          <p:nvPr>
            <p:ph idx="1"/>
          </p:nvPr>
        </p:nvSpPr>
        <p:spPr/>
        <p:txBody>
          <a:bodyPr>
            <a:normAutofit fontScale="92500" lnSpcReduction="10000"/>
          </a:bodyPr>
          <a:lstStyle/>
          <a:p>
            <a:endParaRPr lang="en-US" sz="2000">
              <a:latin typeface="Arial" charset="0"/>
            </a:endParaRPr>
          </a:p>
          <a:p>
            <a:pPr lvl="1"/>
            <a:r>
              <a:rPr lang="en-US" sz="1800">
                <a:latin typeface="Arial" charset="0"/>
              </a:rPr>
              <a:t>Isi Pasal 1365 KUHPerdata bila dikaji:</a:t>
            </a:r>
          </a:p>
          <a:p>
            <a:pPr lvl="2"/>
            <a:r>
              <a:rPr lang="en-US" sz="1600">
                <a:latin typeface="Arial" charset="0"/>
              </a:rPr>
              <a:t>Perbuatan melawan hukum.</a:t>
            </a:r>
          </a:p>
          <a:p>
            <a:pPr lvl="2"/>
            <a:r>
              <a:rPr lang="en-US" sz="1600">
                <a:latin typeface="Arial" charset="0"/>
              </a:rPr>
              <a:t>Kesalahan.</a:t>
            </a:r>
          </a:p>
          <a:p>
            <a:pPr lvl="2"/>
            <a:r>
              <a:rPr lang="en-US" sz="1600">
                <a:latin typeface="Arial" charset="0"/>
              </a:rPr>
              <a:t>Kerugian</a:t>
            </a:r>
          </a:p>
          <a:p>
            <a:pPr lvl="2"/>
            <a:r>
              <a:rPr lang="en-US" sz="1600">
                <a:latin typeface="Arial" charset="0"/>
              </a:rPr>
              <a:t>Hubungan Kausal (sebab akibat)</a:t>
            </a:r>
          </a:p>
          <a:p>
            <a:pPr lvl="1"/>
            <a:r>
              <a:rPr lang="en-US" sz="1800">
                <a:latin typeface="Arial" charset="0"/>
              </a:rPr>
              <a:t>membuktikan kesalahan adalah upaya yang paling sulit. Bagaimana agar beban konsumen diperingan?.</a:t>
            </a:r>
          </a:p>
          <a:p>
            <a:pPr lvl="1"/>
            <a:r>
              <a:rPr lang="en-US" sz="1800">
                <a:latin typeface="Arial" charset="0"/>
              </a:rPr>
              <a:t>Oleh karena itu </a:t>
            </a:r>
            <a:r>
              <a:rPr lang="en-US" sz="1800" b="1" u="sng">
                <a:latin typeface="Arial" charset="0"/>
              </a:rPr>
              <a:t>unsur kesalahan</a:t>
            </a:r>
            <a:r>
              <a:rPr lang="en-US" sz="1800">
                <a:latin typeface="Arial" charset="0"/>
              </a:rPr>
              <a:t> yang tadinya dibebankan kepada konsumen dialihkan atau dibebankan kepada produsen yang harus membuktikan bahwa dia tidak bersalah. Ketiga unsur lainnya tetap berada pada konsumen.</a:t>
            </a:r>
          </a:p>
          <a:p>
            <a:r>
              <a:rPr lang="en-US" sz="2000">
                <a:latin typeface="Arial" charset="0"/>
              </a:rPr>
              <a:t>Ini yang disebut rezim baru yaitu </a:t>
            </a:r>
            <a:r>
              <a:rPr lang="en-US" sz="2000" b="1" u="sng">
                <a:latin typeface="Arial" charset="0"/>
              </a:rPr>
              <a:t>No fault liability </a:t>
            </a:r>
            <a:r>
              <a:rPr lang="en-US" sz="2000">
                <a:latin typeface="Arial" charset="0"/>
              </a:rPr>
              <a:t>di mana</a:t>
            </a:r>
            <a:r>
              <a:rPr lang="en-US" sz="2000" b="1" u="sng">
                <a:latin typeface="Arial" charset="0"/>
              </a:rPr>
              <a:t>  </a:t>
            </a:r>
            <a:r>
              <a:rPr lang="en-US" sz="2000">
                <a:latin typeface="Arial" charset="0"/>
              </a:rPr>
              <a:t>dalam product liability penggugat/konsumen tidak perlu membuktikan kesalahan produsen, melainkan produsen yang harus membuktikan bahwa dia tidak bersalah.</a:t>
            </a:r>
          </a:p>
        </p:txBody>
      </p:sp>
      <p:sp>
        <p:nvSpPr>
          <p:cNvPr id="242690" name="Rectangle 2"/>
          <p:cNvSpPr>
            <a:spLocks noGrp="1" noRot="1" noChangeArrowheads="1"/>
          </p:cNvSpPr>
          <p:nvPr>
            <p:ph type="title"/>
          </p:nvPr>
        </p:nvSpPr>
        <p:spPr/>
        <p:txBody>
          <a:bodyPr/>
          <a:lstStyle/>
          <a:p>
            <a:r>
              <a:rPr lang="en-US" sz="3200">
                <a:latin typeface="Arial" charset="0"/>
              </a:rPr>
              <a:t>FAULT AND NO FAULT LIABILITY</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5" name="Rectangle 3"/>
          <p:cNvSpPr>
            <a:spLocks noGrp="1" noChangeArrowheads="1"/>
          </p:cNvSpPr>
          <p:nvPr>
            <p:ph idx="1"/>
          </p:nvPr>
        </p:nvSpPr>
        <p:spPr/>
        <p:txBody>
          <a:bodyPr/>
          <a:lstStyle/>
          <a:p>
            <a:endParaRPr lang="en-US" sz="2000">
              <a:latin typeface="Arial" charset="0"/>
            </a:endParaRPr>
          </a:p>
          <a:p>
            <a:r>
              <a:rPr lang="en-US" sz="2000">
                <a:latin typeface="Arial" charset="0"/>
              </a:rPr>
              <a:t>Kesimpulan:</a:t>
            </a:r>
          </a:p>
          <a:p>
            <a:pPr lvl="1"/>
            <a:r>
              <a:rPr lang="en-US" sz="1800" b="1">
                <a:latin typeface="Arial" charset="0"/>
              </a:rPr>
              <a:t>Fault: Penggugat membuktikan.</a:t>
            </a:r>
          </a:p>
          <a:p>
            <a:pPr lvl="1"/>
            <a:r>
              <a:rPr lang="en-US" sz="1800" b="1">
                <a:latin typeface="Arial" charset="0"/>
              </a:rPr>
              <a:t>No fault liability: Penggugat tidak perlu membuktikan.</a:t>
            </a:r>
            <a:endParaRPr lang="en-US" sz="1800">
              <a:latin typeface="Arial" charset="0"/>
            </a:endParaRPr>
          </a:p>
          <a:p>
            <a:r>
              <a:rPr lang="en-US" sz="2000">
                <a:latin typeface="Arial" charset="0"/>
              </a:rPr>
              <a:t>Strict liability disebut pula No Fault Liability.</a:t>
            </a:r>
          </a:p>
          <a:p>
            <a:r>
              <a:rPr lang="en-US" sz="2000">
                <a:latin typeface="Arial" charset="0"/>
              </a:rPr>
              <a:t>Di Indonesia terdapat</a:t>
            </a:r>
            <a:r>
              <a:rPr lang="en-US" sz="2000" b="1" u="sng">
                <a:latin typeface="Arial" charset="0"/>
              </a:rPr>
              <a:t> Vicaroius liability, </a:t>
            </a:r>
            <a:r>
              <a:rPr lang="en-US" sz="2000">
                <a:latin typeface="Arial" charset="0"/>
              </a:rPr>
              <a:t>yaitu perbuatan melawan hukum yang berada dalam tanggungjawab majikan terhadap pekerjaan buruhnya (Pasal 1367 KUHPerdata).</a:t>
            </a:r>
          </a:p>
          <a:p>
            <a:pPr lvl="1"/>
            <a:r>
              <a:rPr lang="en-US" sz="1800">
                <a:latin typeface="Arial" charset="0"/>
              </a:rPr>
              <a:t>Building Owner Liability: pemilik gedung.</a:t>
            </a:r>
          </a:p>
          <a:p>
            <a:pPr lvl="1"/>
            <a:r>
              <a:rPr lang="en-US" sz="1800">
                <a:latin typeface="Arial" charset="0"/>
              </a:rPr>
              <a:t>Pete’s master Liability: pemilik binatang peliharaan yang bertanggungjawab.</a:t>
            </a:r>
          </a:p>
        </p:txBody>
      </p:sp>
      <p:sp>
        <p:nvSpPr>
          <p:cNvPr id="243714" name="Rectangle 2"/>
          <p:cNvSpPr>
            <a:spLocks noGrp="1" noRot="1" noChangeArrowheads="1"/>
          </p:cNvSpPr>
          <p:nvPr>
            <p:ph type="title"/>
          </p:nvPr>
        </p:nvSpPr>
        <p:spPr/>
        <p:txBody>
          <a:bodyPr/>
          <a:lstStyle/>
          <a:p>
            <a:r>
              <a:rPr lang="en-US" sz="3200">
                <a:latin typeface="Arial" charset="0"/>
              </a:rPr>
              <a:t>FAULT AND NO FAULT LIABILITY</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9" name="Rectangle 3"/>
          <p:cNvSpPr>
            <a:spLocks noGrp="1" noChangeArrowheads="1"/>
          </p:cNvSpPr>
          <p:nvPr>
            <p:ph idx="1"/>
          </p:nvPr>
        </p:nvSpPr>
        <p:spPr/>
        <p:txBody>
          <a:bodyPr>
            <a:normAutofit/>
          </a:bodyPr>
          <a:lstStyle/>
          <a:p>
            <a:endParaRPr lang="en-US" sz="2000">
              <a:latin typeface="Arial" charset="0"/>
            </a:endParaRPr>
          </a:p>
          <a:p>
            <a:r>
              <a:rPr lang="en-US" sz="2000">
                <a:latin typeface="Arial" charset="0"/>
              </a:rPr>
              <a:t>Perkembangan/munculnya Prinsip No Fault Liability.</a:t>
            </a:r>
          </a:p>
          <a:p>
            <a:r>
              <a:rPr lang="en-US" sz="2000">
                <a:latin typeface="Arial" charset="0"/>
              </a:rPr>
              <a:t>Proses terjadinya menimbulkan polemik dalam hukum, khususnya terhadap prinsip “Presumption innocence”, di mana harus dibuktikan terlebih dahulu di pengadilan baru dapat dikatakan bersalah.</a:t>
            </a:r>
          </a:p>
          <a:p>
            <a:pPr lvl="1"/>
            <a:r>
              <a:rPr lang="en-US" sz="1800">
                <a:latin typeface="Arial" charset="0"/>
              </a:rPr>
              <a:t>Awal mulanya terdapat prinsip </a:t>
            </a:r>
            <a:r>
              <a:rPr lang="en-US" sz="1800" b="1" u="sng">
                <a:latin typeface="Arial" charset="0"/>
              </a:rPr>
              <a:t>RES IPSA LOQUITUR (the things speak for itself</a:t>
            </a:r>
            <a:r>
              <a:rPr lang="en-US" sz="1800">
                <a:latin typeface="Arial" charset="0"/>
              </a:rPr>
              <a:t>), artinya fakta telah bicara sendiri, tidak perlu dibuktikan lagi. Hal ini sangat berpengaruh dalam perkembangan no fault liability. Misal: sungai telah tercemar (berbusa) dari industri tersebut.</a:t>
            </a:r>
          </a:p>
          <a:p>
            <a:pPr lvl="1"/>
            <a:r>
              <a:rPr lang="en-US" sz="1800">
                <a:latin typeface="Arial" charset="0"/>
              </a:rPr>
              <a:t>Muncul kasus-kasus yang </a:t>
            </a:r>
            <a:r>
              <a:rPr lang="en-US" sz="1800" b="1" u="sng">
                <a:latin typeface="Arial" charset="0"/>
              </a:rPr>
              <a:t>PRIMA FACIE CASE</a:t>
            </a:r>
            <a:r>
              <a:rPr lang="en-US" sz="1800">
                <a:latin typeface="Arial" charset="0"/>
              </a:rPr>
              <a:t> (nyata-nyata tidak perlu diperdebatkan lagi, kejadian telah berbicara sendiri). Misal makan biskuit langsung mati, fakta telah membuktikannya.</a:t>
            </a:r>
          </a:p>
          <a:p>
            <a:r>
              <a:rPr lang="en-US" sz="2000">
                <a:latin typeface="Arial" charset="0"/>
              </a:rPr>
              <a:t>Prinsip </a:t>
            </a:r>
            <a:r>
              <a:rPr lang="en-US" sz="2000" b="1" u="sng">
                <a:latin typeface="Arial" charset="0"/>
              </a:rPr>
              <a:t>No Fault Liability</a:t>
            </a:r>
            <a:r>
              <a:rPr lang="en-US" sz="2000">
                <a:latin typeface="Arial" charset="0"/>
              </a:rPr>
              <a:t> dipelopori para advokasi/ praktisi konsumen.</a:t>
            </a:r>
          </a:p>
        </p:txBody>
      </p:sp>
      <p:sp>
        <p:nvSpPr>
          <p:cNvPr id="244738" name="Rectangle 2"/>
          <p:cNvSpPr>
            <a:spLocks noGrp="1" noRot="1" noChangeArrowheads="1"/>
          </p:cNvSpPr>
          <p:nvPr>
            <p:ph type="title"/>
          </p:nvPr>
        </p:nvSpPr>
        <p:spPr/>
        <p:txBody>
          <a:bodyPr/>
          <a:lstStyle/>
          <a:p>
            <a:r>
              <a:rPr lang="en-US" sz="3200">
                <a:latin typeface="Arial" charset="0"/>
              </a:rPr>
              <a:t>FAULT AND NO FAULT LIABILITY</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3" name="Rectangle 3"/>
          <p:cNvSpPr>
            <a:spLocks noGrp="1" noChangeArrowheads="1"/>
          </p:cNvSpPr>
          <p:nvPr>
            <p:ph idx="1"/>
          </p:nvPr>
        </p:nvSpPr>
        <p:spPr/>
        <p:txBody>
          <a:bodyPr/>
          <a:lstStyle/>
          <a:p>
            <a:r>
              <a:rPr lang="en-US" sz="2000">
                <a:latin typeface="Arial" charset="0"/>
              </a:rPr>
              <a:t>Hukum Konsumen menurut Mochtar Kusumaatmaja adalah:</a:t>
            </a:r>
          </a:p>
          <a:p>
            <a:pPr lvl="1"/>
            <a:r>
              <a:rPr lang="en-US" sz="1800">
                <a:latin typeface="Arial" charset="0"/>
              </a:rPr>
              <a:t>“ </a:t>
            </a:r>
            <a:r>
              <a:rPr lang="en-US" sz="1600">
                <a:latin typeface="Arial" charset="0"/>
              </a:rPr>
              <a:t>Keseluruhan asas-asas dan kaidah-kaidah hukum yang mengatur hubungan dan masalah antara berbagai pihak satu sama lain berkaitan dengan barang dan/ atau jasa konsumen di dalam pergaulan hidup.”</a:t>
            </a:r>
            <a:endParaRPr lang="en-US" sz="1800">
              <a:latin typeface="Arial" charset="0"/>
            </a:endParaRPr>
          </a:p>
          <a:p>
            <a:r>
              <a:rPr lang="en-US" sz="2000">
                <a:latin typeface="Arial" charset="0"/>
              </a:rPr>
              <a:t>Hukum Perlindungan Konsumen adalah:</a:t>
            </a:r>
          </a:p>
          <a:p>
            <a:pPr lvl="1"/>
            <a:r>
              <a:rPr lang="en-US" sz="1800">
                <a:latin typeface="Arial" charset="0"/>
              </a:rPr>
              <a:t>“</a:t>
            </a:r>
            <a:r>
              <a:rPr lang="en-US" sz="1600">
                <a:latin typeface="Arial" charset="0"/>
              </a:rPr>
              <a:t>Keseluruhan asas-asas dan kaidah-kaidah hukum yang mengatur dan melindungi konsumen dalam hubungan dan masalahnya dengan para penyedia barang dan/ atau jasa konsumen”.</a:t>
            </a:r>
          </a:p>
          <a:p>
            <a:r>
              <a:rPr lang="en-US" sz="2000">
                <a:latin typeface="Arial" charset="0"/>
              </a:rPr>
              <a:t>Kesimpulan:</a:t>
            </a:r>
          </a:p>
          <a:p>
            <a:pPr lvl="1"/>
            <a:r>
              <a:rPr lang="en-US" sz="1800">
                <a:latin typeface="Arial" charset="0"/>
              </a:rPr>
              <a:t>Hukum konsumen pada pokoknya lebih berperan dalam hubungan dan masalah konsumen yang kondisi para pihaknya berimbang dalam kedudukan sosial ekonomi, daya saing maupun tingkat pendidikannya.</a:t>
            </a:r>
          </a:p>
          <a:p>
            <a:pPr lvl="1"/>
            <a:r>
              <a:rPr lang="en-US" sz="1800">
                <a:latin typeface="Arial" charset="0"/>
              </a:rPr>
              <a:t>Hukum Perlindungan Konsumen dibutuhkan apabila kondisi pihak-pihak yang mengadakan hubungan hukum atau bermasalah itu dalam masyarkat tidak seimbang.</a:t>
            </a:r>
          </a:p>
          <a:p>
            <a:pPr lvl="1"/>
            <a:endParaRPr lang="en-US" sz="1800">
              <a:latin typeface="Arial" charset="0"/>
            </a:endParaRPr>
          </a:p>
        </p:txBody>
      </p:sp>
      <p:sp>
        <p:nvSpPr>
          <p:cNvPr id="245762" name="Rectangle 2"/>
          <p:cNvSpPr>
            <a:spLocks noGrp="1" noRot="1" noChangeArrowheads="1"/>
          </p:cNvSpPr>
          <p:nvPr>
            <p:ph type="title"/>
          </p:nvPr>
        </p:nvSpPr>
        <p:spPr/>
        <p:txBody>
          <a:bodyPr/>
          <a:lstStyle/>
          <a:p>
            <a:r>
              <a:rPr lang="en-US" sz="2800">
                <a:latin typeface="Arial" charset="0"/>
              </a:rPr>
              <a:t>BATASAN HUKUM KONSUMEN DAN </a:t>
            </a:r>
            <a:br>
              <a:rPr lang="en-US" sz="2800">
                <a:latin typeface="Arial" charset="0"/>
              </a:rPr>
            </a:br>
            <a:r>
              <a:rPr lang="en-US" sz="2800">
                <a:latin typeface="Arial" charset="0"/>
              </a:rPr>
              <a:t>HUKUM PERLINDUNGAN KONSUMEN</a:t>
            </a:r>
            <a:endParaRPr lang="en-US" sz="3200">
              <a:latin typeface="Arial"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7" name="Rectangle 3"/>
          <p:cNvSpPr>
            <a:spLocks noGrp="1" noChangeArrowheads="1"/>
          </p:cNvSpPr>
          <p:nvPr>
            <p:ph idx="1"/>
          </p:nvPr>
        </p:nvSpPr>
        <p:spPr/>
        <p:txBody>
          <a:bodyPr>
            <a:normAutofit/>
          </a:bodyPr>
          <a:lstStyle/>
          <a:p>
            <a:r>
              <a:rPr lang="en-US" sz="2000">
                <a:latin typeface="Arial" charset="0"/>
              </a:rPr>
              <a:t>Kepentingan Fisik konsumen:</a:t>
            </a:r>
          </a:p>
          <a:p>
            <a:pPr lvl="1"/>
            <a:r>
              <a:rPr lang="en-US" sz="1800">
                <a:latin typeface="Arial" charset="0"/>
              </a:rPr>
              <a:t>“kepentingan badani konsumen yang berhubungan dengan keamanan dan keselamatan tubuh dan/ atau jiwa mereka dalam penggunaan barang atau jasa konsumen. Dalam setiap perolehan barang atau jasa konsumen, barang atau jasa tersebut harus memenuhi kebutuhan hidup dari konsumen tersebut dan memberikan manfaat baginya (tubuh dan jiwanya)”.</a:t>
            </a:r>
          </a:p>
          <a:p>
            <a:r>
              <a:rPr lang="en-US" sz="2000">
                <a:latin typeface="Arial" charset="0"/>
              </a:rPr>
              <a:t>Kepentingan sosial ekonomi konsumen:</a:t>
            </a:r>
          </a:p>
          <a:p>
            <a:pPr lvl="1"/>
            <a:r>
              <a:rPr lang="en-US" sz="1800">
                <a:latin typeface="Arial" charset="0"/>
              </a:rPr>
              <a:t>“Setiap konsumen dapat memperoleh hasil optimal dengan penggunaan sumber-sumber ekonomi mereka dalam mendapatkan barang atau jasa kebutuhan hidup mereka. Untuk keperluan itu, tentu saja konsumen harus mendapatkan informasi yang benar dan bertanggungjawab tentang produk konsumen tersebut, yaitu informasi yang informatif tentang segala sesuatu kebutuhan hidup yang diperlukan.</a:t>
            </a:r>
          </a:p>
          <a:p>
            <a:r>
              <a:rPr lang="en-US" sz="2000">
                <a:latin typeface="Arial" charset="0"/>
              </a:rPr>
              <a:t>kepentingan perlindungan hukum:</a:t>
            </a:r>
          </a:p>
        </p:txBody>
      </p:sp>
      <p:sp>
        <p:nvSpPr>
          <p:cNvPr id="246786" name="Rectangle 2"/>
          <p:cNvSpPr>
            <a:spLocks noGrp="1" noRot="1" noChangeArrowheads="1"/>
          </p:cNvSpPr>
          <p:nvPr>
            <p:ph type="title"/>
          </p:nvPr>
        </p:nvSpPr>
        <p:spPr/>
        <p:txBody>
          <a:bodyPr/>
          <a:lstStyle/>
          <a:p>
            <a:r>
              <a:rPr lang="en-US" sz="2800">
                <a:latin typeface="Arial" charset="0"/>
              </a:rPr>
              <a:t>KEPENTINGAN-KEPENTINGAN </a:t>
            </a:r>
            <a:br>
              <a:rPr lang="en-US" sz="2800">
                <a:latin typeface="Arial" charset="0"/>
              </a:rPr>
            </a:br>
            <a:r>
              <a:rPr lang="en-US" sz="2800">
                <a:latin typeface="Arial" charset="0"/>
              </a:rPr>
              <a:t>KONSUMEN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1" name="Rectangle 3"/>
          <p:cNvSpPr>
            <a:spLocks noGrp="1" noChangeArrowheads="1"/>
          </p:cNvSpPr>
          <p:nvPr>
            <p:ph idx="1"/>
          </p:nvPr>
        </p:nvSpPr>
        <p:spPr/>
        <p:txBody>
          <a:bodyPr/>
          <a:lstStyle/>
          <a:p>
            <a:r>
              <a:rPr lang="en-US" sz="2000">
                <a:latin typeface="Arial" charset="0"/>
              </a:rPr>
              <a:t>kepentingan perlindungan hukum:</a:t>
            </a:r>
          </a:p>
          <a:p>
            <a:pPr lvl="1">
              <a:buFont typeface="Wingdings" pitchFamily="2" charset="2"/>
              <a:buNone/>
            </a:pPr>
            <a:r>
              <a:rPr lang="en-US" sz="1800">
                <a:latin typeface="Arial" charset="0"/>
              </a:rPr>
              <a:t>Sampai saat ini masih merupakan </a:t>
            </a:r>
          </a:p>
          <a:p>
            <a:pPr lvl="1"/>
            <a:r>
              <a:rPr lang="en-US" sz="1800">
                <a:latin typeface="Arial" charset="0"/>
              </a:rPr>
              <a:t>hambatan bagi konsumen atas perarutan yang diterbitkan bukan tujuan utamanya mengatur dan atau melindungi konsumen.</a:t>
            </a:r>
          </a:p>
          <a:p>
            <a:pPr lvl="1"/>
            <a:r>
              <a:rPr lang="en-US" sz="1800">
                <a:latin typeface="Arial" charset="0"/>
              </a:rPr>
              <a:t>Kriteria konsumen dan apa kategori kepentingan konsumen.</a:t>
            </a:r>
          </a:p>
          <a:p>
            <a:pPr lvl="1"/>
            <a:r>
              <a:rPr lang="en-US" sz="1800">
                <a:latin typeface="Arial" charset="0"/>
              </a:rPr>
              <a:t>Perilaku dari pelaku bisnis yang canggih, sehingga terhadap perbuatan tersebut undang-undang tidak dapat menjangkaunya.</a:t>
            </a:r>
          </a:p>
          <a:p>
            <a:pPr lvl="1"/>
            <a:r>
              <a:rPr lang="en-US" sz="1800">
                <a:latin typeface="Arial" charset="0"/>
              </a:rPr>
              <a:t>Hukum acara yang ada tidak dapat secara mudah dimanfaatkan oleh konsumen yang dirugikan dalam hubungannya dengan penyedia barang dan/atau jasa.</a:t>
            </a:r>
          </a:p>
        </p:txBody>
      </p:sp>
      <p:sp>
        <p:nvSpPr>
          <p:cNvPr id="247810" name="Rectangle 2"/>
          <p:cNvSpPr>
            <a:spLocks noGrp="1" noRot="1" noChangeArrowheads="1"/>
          </p:cNvSpPr>
          <p:nvPr>
            <p:ph type="title"/>
          </p:nvPr>
        </p:nvSpPr>
        <p:spPr/>
        <p:txBody>
          <a:bodyPr/>
          <a:lstStyle/>
          <a:p>
            <a:r>
              <a:rPr lang="en-US" sz="2800">
                <a:latin typeface="Arial" charset="0"/>
              </a:rPr>
              <a:t>KEPENTINGAN-KEPENTINGAN </a:t>
            </a:r>
            <a:br>
              <a:rPr lang="en-US" sz="2800">
                <a:latin typeface="Arial" charset="0"/>
              </a:rPr>
            </a:br>
            <a:r>
              <a:rPr lang="en-US" sz="2800">
                <a:latin typeface="Arial" charset="0"/>
              </a:rPr>
              <a:t>KONSUMEN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5" name="Rectangle 3"/>
          <p:cNvSpPr>
            <a:spLocks noGrp="1" noChangeArrowheads="1"/>
          </p:cNvSpPr>
          <p:nvPr>
            <p:ph idx="1"/>
          </p:nvPr>
        </p:nvSpPr>
        <p:spPr/>
        <p:txBody>
          <a:bodyPr/>
          <a:lstStyle/>
          <a:p>
            <a:pPr>
              <a:buFont typeface="Wingdings" pitchFamily="2" charset="2"/>
              <a:buNone/>
            </a:pPr>
            <a:r>
              <a:rPr lang="en-US" sz="2000">
                <a:latin typeface="Arial" charset="0"/>
              </a:rPr>
              <a:t>Beberapa Praktek Niaga Yang Merugikan Konsumen:</a:t>
            </a:r>
          </a:p>
          <a:p>
            <a:r>
              <a:rPr lang="en-US" sz="2000">
                <a:latin typeface="Arial" charset="0"/>
              </a:rPr>
              <a:t>Iklan pancingan (bait and switch ad)</a:t>
            </a:r>
          </a:p>
          <a:p>
            <a:pPr lvl="1"/>
            <a:r>
              <a:rPr lang="en-US" sz="1800">
                <a:latin typeface="Arial" charset="0"/>
              </a:rPr>
              <a:t>iklan pancingan adalah iklan yang sebenarnya tidak berniat untuk menjual produk yang ditawarkan tetapi lebih ditujukan pada menarik konsumen ke tempat usaha tersebut. Setelah mereka datang ditawarkan produk lainnya, karena produk tersebut sudah habis.</a:t>
            </a:r>
          </a:p>
          <a:p>
            <a:pPr lvl="1"/>
            <a:r>
              <a:rPr lang="en-US" sz="1800">
                <a:latin typeface="Arial" charset="0"/>
              </a:rPr>
              <a:t>Contoh: analogi iklan: Air Asia dsb.</a:t>
            </a:r>
          </a:p>
          <a:p>
            <a:r>
              <a:rPr lang="en-US" sz="2000">
                <a:latin typeface="Arial" charset="0"/>
              </a:rPr>
              <a:t>iklan-klan yang menyesatkan ( mock up ad).</a:t>
            </a:r>
          </a:p>
          <a:p>
            <a:pPr lvl="1"/>
            <a:r>
              <a:rPr lang="en-US" sz="1800">
                <a:latin typeface="Arial" charset="0"/>
              </a:rPr>
              <a:t>Iklan jenis ini mengesankan keampuhan suatu barang dengan cara mendomontrasikannya secara berlebihan dan mengarah menyesatkan. Umumnya menggunakan media televisi.</a:t>
            </a:r>
          </a:p>
          <a:p>
            <a:pPr lvl="1"/>
            <a:r>
              <a:rPr lang="en-US" sz="1800">
                <a:latin typeface="Arial" charset="0"/>
              </a:rPr>
              <a:t>Contoh: iklan pencukur (shave cream).</a:t>
            </a:r>
          </a:p>
          <a:p>
            <a:r>
              <a:rPr lang="en-US" sz="2000">
                <a:latin typeface="Arial" charset="0"/>
              </a:rPr>
              <a:t>Kunjungan penjual dan kiriman langsung</a:t>
            </a:r>
          </a:p>
        </p:txBody>
      </p:sp>
      <p:sp>
        <p:nvSpPr>
          <p:cNvPr id="248834" name="Rectangle 2"/>
          <p:cNvSpPr>
            <a:spLocks noGrp="1" noRot="1" noChangeArrowheads="1"/>
          </p:cNvSpPr>
          <p:nvPr>
            <p:ph type="title"/>
          </p:nvPr>
        </p:nvSpPr>
        <p:spPr/>
        <p:txBody>
          <a:bodyPr/>
          <a:lstStyle/>
          <a:p>
            <a:r>
              <a:rPr lang="en-US" sz="2800">
                <a:latin typeface="Arial" charset="0"/>
              </a:rPr>
              <a:t>PRAKTEK NIAGA </a:t>
            </a:r>
            <a:br>
              <a:rPr lang="en-US" sz="2800">
                <a:latin typeface="Arial" charset="0"/>
              </a:rPr>
            </a:br>
            <a:r>
              <a:rPr lang="en-US" sz="2800">
                <a:latin typeface="Arial" charset="0"/>
              </a:rPr>
              <a:t>YANG MERUGIKAN KONSUMEN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9" name="Rectangle 3"/>
          <p:cNvSpPr>
            <a:spLocks noGrp="1" noChangeArrowheads="1"/>
          </p:cNvSpPr>
          <p:nvPr>
            <p:ph idx="1"/>
          </p:nvPr>
        </p:nvSpPr>
        <p:spPr/>
        <p:txBody>
          <a:bodyPr/>
          <a:lstStyle/>
          <a:p>
            <a:pPr>
              <a:buFont typeface="Wingdings" pitchFamily="2" charset="2"/>
              <a:buNone/>
            </a:pPr>
            <a:r>
              <a:rPr lang="en-US" sz="2000">
                <a:latin typeface="Arial" charset="0"/>
              </a:rPr>
              <a:t>Beberapa Praktek Niaga Yang Merugikan Konsumen:</a:t>
            </a:r>
          </a:p>
          <a:p>
            <a:r>
              <a:rPr lang="en-US" sz="2000">
                <a:latin typeface="Arial" charset="0"/>
              </a:rPr>
              <a:t>Kunjungan penjual dan kiriman langsung</a:t>
            </a:r>
          </a:p>
          <a:p>
            <a:pPr lvl="1"/>
            <a:r>
              <a:rPr lang="en-US" sz="1800">
                <a:latin typeface="Arial" charset="0"/>
              </a:rPr>
              <a:t>dilakukan dengan kunjungan penjual (salesman calls) yang selain menawarkan juga menjual produk tersebut.</a:t>
            </a:r>
          </a:p>
          <a:p>
            <a:pPr lvl="1"/>
            <a:r>
              <a:rPr lang="en-US" sz="1800">
                <a:latin typeface="Arial" charset="0"/>
              </a:rPr>
              <a:t>Praktek niaga kiriman langsung menimbulkan 2 (dua) masalah yaitu:</a:t>
            </a:r>
          </a:p>
          <a:p>
            <a:pPr lvl="2"/>
            <a:r>
              <a:rPr lang="en-US" sz="1600">
                <a:latin typeface="Arial" charset="0"/>
              </a:rPr>
              <a:t>Apakah ia merupakan bagian dari perjanjian antara pengusaha dan konsumen atau tidak;</a:t>
            </a:r>
          </a:p>
          <a:p>
            <a:pPr lvl="2"/>
            <a:r>
              <a:rPr lang="en-US" sz="1600">
                <a:latin typeface="Arial" charset="0"/>
              </a:rPr>
              <a:t>siapa yang dibebani kewajiban mengembalikan produk konsumen yang dikirim langsung, apabila tidak terjadi kesepakatan untuk mengadakan hubungan hukum mengenai produk itu.</a:t>
            </a:r>
          </a:p>
        </p:txBody>
      </p:sp>
      <p:sp>
        <p:nvSpPr>
          <p:cNvPr id="249858" name="Rectangle 2"/>
          <p:cNvSpPr>
            <a:spLocks noGrp="1" noRot="1" noChangeArrowheads="1"/>
          </p:cNvSpPr>
          <p:nvPr>
            <p:ph type="title"/>
          </p:nvPr>
        </p:nvSpPr>
        <p:spPr/>
        <p:txBody>
          <a:bodyPr/>
          <a:lstStyle/>
          <a:p>
            <a:r>
              <a:rPr lang="en-US" sz="2800">
                <a:latin typeface="Arial" charset="0"/>
              </a:rPr>
              <a:t>PRAKTEK NIAGA </a:t>
            </a:r>
            <a:br>
              <a:rPr lang="en-US" sz="2800">
                <a:latin typeface="Arial" charset="0"/>
              </a:rPr>
            </a:br>
            <a:r>
              <a:rPr lang="en-US" sz="2800">
                <a:latin typeface="Arial" charset="0"/>
              </a:rPr>
              <a:t>YANG MERUGIKAN KONSUMEN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7" name="Rectangle 3"/>
          <p:cNvSpPr>
            <a:spLocks noGrp="1" noChangeArrowheads="1"/>
          </p:cNvSpPr>
          <p:nvPr>
            <p:ph idx="1"/>
          </p:nvPr>
        </p:nvSpPr>
        <p:spPr>
          <a:xfrm>
            <a:off x="457200" y="1371600"/>
            <a:ext cx="8229600" cy="4754563"/>
          </a:xfrm>
        </p:spPr>
        <p:txBody>
          <a:bodyPr/>
          <a:lstStyle/>
          <a:p>
            <a:r>
              <a:rPr lang="en-US" sz="2800">
                <a:solidFill>
                  <a:schemeClr val="folHlink"/>
                </a:solidFill>
                <a:latin typeface="Arial" charset="0"/>
              </a:rPr>
              <a:t>Konsumen yang menggunakan barang/ jasa untuk keperluan komersial (</a:t>
            </a:r>
            <a:r>
              <a:rPr lang="en-US" sz="2800" i="1">
                <a:solidFill>
                  <a:schemeClr val="folHlink"/>
                </a:solidFill>
                <a:latin typeface="Arial" charset="0"/>
              </a:rPr>
              <a:t>intermediate consumer, intermediate buyer, derived buyer, consumer of industrial market</a:t>
            </a:r>
            <a:r>
              <a:rPr lang="en-US" sz="2800">
                <a:solidFill>
                  <a:schemeClr val="folHlink"/>
                </a:solidFill>
                <a:latin typeface="Arial" charset="0"/>
              </a:rPr>
              <a:t>)</a:t>
            </a:r>
          </a:p>
          <a:p>
            <a:r>
              <a:rPr lang="en-US" sz="2800">
                <a:solidFill>
                  <a:schemeClr val="folHlink"/>
                </a:solidFill>
                <a:latin typeface="Arial" charset="0"/>
              </a:rPr>
              <a:t>Konsumen yang menggunakan barang/ jasa untuk keperluan diri sendiri/ keluarga/ non komersial ( </a:t>
            </a:r>
            <a:r>
              <a:rPr lang="en-US" sz="2800" i="1">
                <a:solidFill>
                  <a:schemeClr val="folHlink"/>
                </a:solidFill>
                <a:latin typeface="Arial" charset="0"/>
              </a:rPr>
              <a:t>Ultimate</a:t>
            </a:r>
            <a:r>
              <a:rPr lang="en-US" sz="2800">
                <a:solidFill>
                  <a:schemeClr val="folHlink"/>
                </a:solidFill>
                <a:latin typeface="Arial" charset="0"/>
              </a:rPr>
              <a:t> </a:t>
            </a:r>
            <a:r>
              <a:rPr lang="en-US" sz="2800" i="1">
                <a:solidFill>
                  <a:schemeClr val="folHlink"/>
                </a:solidFill>
                <a:latin typeface="Arial" charset="0"/>
              </a:rPr>
              <a:t>consumer, Ultimate buyer, end user, final consumer, consumer of the consumer market)</a:t>
            </a:r>
            <a:endParaRPr lang="en-US" sz="2800">
              <a:solidFill>
                <a:schemeClr val="folHlink"/>
              </a:solidFill>
              <a:latin typeface="Arial" charset="0"/>
            </a:endParaRPr>
          </a:p>
          <a:p>
            <a:pPr>
              <a:buFont typeface="Wingdings" pitchFamily="2" charset="2"/>
              <a:buNone/>
            </a:pPr>
            <a:endParaRPr lang="en-US" sz="4000"/>
          </a:p>
          <a:p>
            <a:pPr>
              <a:buFont typeface="Wingdings" pitchFamily="2" charset="2"/>
              <a:buNone/>
            </a:pPr>
            <a:endParaRPr lang="en-US" sz="4000"/>
          </a:p>
          <a:p>
            <a:endParaRPr lang="en-US"/>
          </a:p>
        </p:txBody>
      </p:sp>
      <p:sp>
        <p:nvSpPr>
          <p:cNvPr id="154626" name="Rectangle 2"/>
          <p:cNvSpPr>
            <a:spLocks noGrp="1" noRot="1" noChangeArrowheads="1"/>
          </p:cNvSpPr>
          <p:nvPr>
            <p:ph type="title"/>
          </p:nvPr>
        </p:nvSpPr>
        <p:spPr/>
        <p:txBody>
          <a:bodyPr/>
          <a:lstStyle/>
          <a:p>
            <a:r>
              <a:rPr lang="en-US" sz="3600">
                <a:solidFill>
                  <a:schemeClr val="hlink"/>
                </a:solidFill>
                <a:latin typeface="Arial" charset="0"/>
              </a:rPr>
              <a:t>JENIS KONSUMEN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3" name="Rectangle 3"/>
          <p:cNvSpPr>
            <a:spLocks noGrp="1" noChangeArrowheads="1"/>
          </p:cNvSpPr>
          <p:nvPr>
            <p:ph idx="1"/>
          </p:nvPr>
        </p:nvSpPr>
        <p:spPr/>
        <p:txBody>
          <a:bodyPr/>
          <a:lstStyle/>
          <a:p>
            <a:pPr>
              <a:buFont typeface="Wingdings" pitchFamily="2" charset="2"/>
              <a:buNone/>
            </a:pPr>
            <a:r>
              <a:rPr lang="en-US" sz="2000">
                <a:latin typeface="Arial" charset="0"/>
              </a:rPr>
              <a:t>Konstruksi hukum:</a:t>
            </a:r>
          </a:p>
          <a:p>
            <a:r>
              <a:rPr lang="en-US" sz="2000">
                <a:latin typeface="Arial" charset="0"/>
              </a:rPr>
              <a:t>Perjanjian</a:t>
            </a:r>
          </a:p>
          <a:p>
            <a:r>
              <a:rPr lang="en-US" sz="2000">
                <a:latin typeface="Arial" charset="0"/>
              </a:rPr>
              <a:t>Perbuatan melawan hukum (Pasal 1365 KUHPerdata)</a:t>
            </a:r>
          </a:p>
          <a:p>
            <a:endParaRPr lang="en-US" sz="2000">
              <a:latin typeface="Arial" charset="0"/>
            </a:endParaRPr>
          </a:p>
          <a:p>
            <a:pPr>
              <a:buFont typeface="Wingdings" pitchFamily="2" charset="2"/>
              <a:buNone/>
            </a:pPr>
            <a:r>
              <a:rPr lang="en-US" sz="2000">
                <a:latin typeface="Arial" charset="0"/>
              </a:rPr>
              <a:t>Perbandingan:</a:t>
            </a:r>
          </a:p>
          <a:p>
            <a:r>
              <a:rPr lang="en-US" sz="2000">
                <a:latin typeface="Arial" charset="0"/>
              </a:rPr>
              <a:t>Australia: Trade Practises Act 1974/1977</a:t>
            </a:r>
          </a:p>
          <a:p>
            <a:r>
              <a:rPr lang="en-US" sz="2000">
                <a:latin typeface="Arial" charset="0"/>
              </a:rPr>
              <a:t>Unsolicited Goods and Services Act 1971</a:t>
            </a:r>
          </a:p>
          <a:p>
            <a:pPr lvl="1"/>
            <a:r>
              <a:rPr lang="en-US" sz="1800">
                <a:latin typeface="Arial" charset="0"/>
              </a:rPr>
              <a:t>Kesimpulan dari 2 (dua) undang-undang di atas, bahwa pengiriman barang atau jasa yang tidak dipesan atau diminta oleh konsumen baik secara tertulis atau lisan merupakan perbuatan melawan hukum.</a:t>
            </a:r>
          </a:p>
          <a:p>
            <a:pPr lvl="1"/>
            <a:r>
              <a:rPr lang="en-US" sz="1800">
                <a:latin typeface="Arial" charset="0"/>
              </a:rPr>
              <a:t>Akibatnya tidak dapat meminta pembayaran atas barang tersebut.</a:t>
            </a:r>
          </a:p>
        </p:txBody>
      </p:sp>
      <p:sp>
        <p:nvSpPr>
          <p:cNvPr id="250882" name="Rectangle 2"/>
          <p:cNvSpPr>
            <a:spLocks noGrp="1" noRot="1" noChangeArrowheads="1"/>
          </p:cNvSpPr>
          <p:nvPr>
            <p:ph type="title"/>
          </p:nvPr>
        </p:nvSpPr>
        <p:spPr/>
        <p:txBody>
          <a:bodyPr/>
          <a:lstStyle/>
          <a:p>
            <a:r>
              <a:rPr lang="en-US" sz="2800">
                <a:latin typeface="Arial" charset="0"/>
              </a:rPr>
              <a:t>PRAKTEK NIAGA </a:t>
            </a:r>
            <a:br>
              <a:rPr lang="en-US" sz="2800">
                <a:latin typeface="Arial" charset="0"/>
              </a:rPr>
            </a:br>
            <a:r>
              <a:rPr lang="en-US" sz="2800">
                <a:latin typeface="Arial" charset="0"/>
              </a:rPr>
              <a:t>YANG MERUGIKAN KONSUMEN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7" name="Rectangle 3"/>
          <p:cNvSpPr>
            <a:spLocks noGrp="1" noChangeArrowheads="1"/>
          </p:cNvSpPr>
          <p:nvPr>
            <p:ph idx="1"/>
          </p:nvPr>
        </p:nvSpPr>
        <p:spPr/>
        <p:txBody>
          <a:bodyPr/>
          <a:lstStyle/>
          <a:p>
            <a:r>
              <a:rPr lang="en-US" sz="2000">
                <a:latin typeface="Arial" charset="0"/>
              </a:rPr>
              <a:t>Aspek Hukum Privat:</a:t>
            </a:r>
          </a:p>
        </p:txBody>
      </p:sp>
      <p:sp>
        <p:nvSpPr>
          <p:cNvPr id="251906" name="Rectangle 2"/>
          <p:cNvSpPr>
            <a:spLocks noGrp="1" noRot="1" noChangeArrowheads="1"/>
          </p:cNvSpPr>
          <p:nvPr>
            <p:ph type="title"/>
          </p:nvPr>
        </p:nvSpPr>
        <p:spPr/>
        <p:txBody>
          <a:bodyPr/>
          <a:lstStyle/>
          <a:p>
            <a:r>
              <a:rPr lang="en-US" sz="2800">
                <a:latin typeface="Arial" charset="0"/>
              </a:rPr>
              <a:t>TINJAUAN </a:t>
            </a:r>
            <a:br>
              <a:rPr lang="en-US" sz="2800">
                <a:latin typeface="Arial" charset="0"/>
              </a:rPr>
            </a:br>
            <a:r>
              <a:rPr lang="en-US" sz="2800">
                <a:latin typeface="Arial" charset="0"/>
              </a:rPr>
              <a:t>ASPEK HUKUM PRIVAT DAN PUBLIK</a:t>
            </a:r>
          </a:p>
        </p:txBody>
      </p:sp>
      <p:sp>
        <p:nvSpPr>
          <p:cNvPr id="251908" name="Line 4"/>
          <p:cNvSpPr>
            <a:spLocks noChangeShapeType="1"/>
          </p:cNvSpPr>
          <p:nvPr/>
        </p:nvSpPr>
        <p:spPr bwMode="auto">
          <a:xfrm>
            <a:off x="990600" y="2438400"/>
            <a:ext cx="0" cy="3733800"/>
          </a:xfrm>
          <a:prstGeom prst="line">
            <a:avLst/>
          </a:prstGeom>
          <a:noFill/>
          <a:ln w="9525">
            <a:solidFill>
              <a:schemeClr val="tx1"/>
            </a:solidFill>
            <a:round/>
            <a:headEnd/>
            <a:tailEnd/>
          </a:ln>
          <a:effectLst/>
        </p:spPr>
        <p:txBody>
          <a:bodyPr wrap="none" anchor="ctr"/>
          <a:lstStyle/>
          <a:p>
            <a:endParaRPr lang="en-US"/>
          </a:p>
        </p:txBody>
      </p:sp>
      <p:sp>
        <p:nvSpPr>
          <p:cNvPr id="251909" name="Line 5"/>
          <p:cNvSpPr>
            <a:spLocks noChangeShapeType="1"/>
          </p:cNvSpPr>
          <p:nvPr/>
        </p:nvSpPr>
        <p:spPr bwMode="auto">
          <a:xfrm>
            <a:off x="990600" y="2438400"/>
            <a:ext cx="60960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251910" name="Line 6"/>
          <p:cNvSpPr>
            <a:spLocks noChangeShapeType="1"/>
          </p:cNvSpPr>
          <p:nvPr/>
        </p:nvSpPr>
        <p:spPr bwMode="auto">
          <a:xfrm>
            <a:off x="990600" y="6172200"/>
            <a:ext cx="60960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251911" name="Rectangle 7"/>
          <p:cNvSpPr>
            <a:spLocks noChangeArrowheads="1"/>
          </p:cNvSpPr>
          <p:nvPr/>
        </p:nvSpPr>
        <p:spPr bwMode="auto">
          <a:xfrm>
            <a:off x="1600200" y="2133600"/>
            <a:ext cx="1524000" cy="533400"/>
          </a:xfrm>
          <a:prstGeom prst="rect">
            <a:avLst/>
          </a:prstGeom>
          <a:noFill/>
          <a:ln w="9525">
            <a:solidFill>
              <a:schemeClr val="tx1"/>
            </a:solidFill>
            <a:miter lim="800000"/>
            <a:headEnd/>
            <a:tailEnd/>
          </a:ln>
          <a:effectLst/>
        </p:spPr>
        <p:txBody>
          <a:bodyPr wrap="none" anchor="ctr"/>
          <a:lstStyle/>
          <a:p>
            <a:pPr algn="ctr"/>
            <a:r>
              <a:rPr lang="en-US"/>
              <a:t>Asas Hukum</a:t>
            </a:r>
            <a:endParaRPr lang="en-US" sz="2000"/>
          </a:p>
        </p:txBody>
      </p:sp>
      <p:sp>
        <p:nvSpPr>
          <p:cNvPr id="251912" name="Rectangle 8"/>
          <p:cNvSpPr>
            <a:spLocks noChangeArrowheads="1"/>
          </p:cNvSpPr>
          <p:nvPr/>
        </p:nvSpPr>
        <p:spPr bwMode="auto">
          <a:xfrm>
            <a:off x="1600200" y="6019800"/>
            <a:ext cx="1905000" cy="533400"/>
          </a:xfrm>
          <a:prstGeom prst="rect">
            <a:avLst/>
          </a:prstGeom>
          <a:noFill/>
          <a:ln w="9525">
            <a:solidFill>
              <a:schemeClr val="tx1"/>
            </a:solidFill>
            <a:miter lim="800000"/>
            <a:headEnd/>
            <a:tailEnd/>
          </a:ln>
          <a:effectLst/>
        </p:spPr>
        <p:txBody>
          <a:bodyPr wrap="none" anchor="ctr"/>
          <a:lstStyle/>
          <a:p>
            <a:pPr algn="ctr"/>
            <a:r>
              <a:rPr lang="en-US"/>
              <a:t>Kaidah Hukum</a:t>
            </a:r>
            <a:endParaRPr lang="en-US" sz="2000"/>
          </a:p>
        </p:txBody>
      </p:sp>
      <p:sp>
        <p:nvSpPr>
          <p:cNvPr id="251913" name="Line 9"/>
          <p:cNvSpPr>
            <a:spLocks noChangeShapeType="1"/>
          </p:cNvSpPr>
          <p:nvPr/>
        </p:nvSpPr>
        <p:spPr bwMode="auto">
          <a:xfrm>
            <a:off x="3124200" y="2362200"/>
            <a:ext cx="381000" cy="0"/>
          </a:xfrm>
          <a:prstGeom prst="line">
            <a:avLst/>
          </a:prstGeom>
          <a:noFill/>
          <a:ln w="9525">
            <a:solidFill>
              <a:schemeClr val="tx1"/>
            </a:solidFill>
            <a:round/>
            <a:headEnd/>
            <a:tailEnd/>
          </a:ln>
          <a:effectLst/>
        </p:spPr>
        <p:txBody>
          <a:bodyPr wrap="none" anchor="ctr"/>
          <a:lstStyle/>
          <a:p>
            <a:endParaRPr lang="en-US"/>
          </a:p>
        </p:txBody>
      </p:sp>
      <p:sp>
        <p:nvSpPr>
          <p:cNvPr id="251914" name="Rectangle 10"/>
          <p:cNvSpPr>
            <a:spLocks noChangeArrowheads="1"/>
          </p:cNvSpPr>
          <p:nvPr/>
        </p:nvSpPr>
        <p:spPr bwMode="auto">
          <a:xfrm>
            <a:off x="3505200" y="1981200"/>
            <a:ext cx="4572000" cy="1066800"/>
          </a:xfrm>
          <a:prstGeom prst="rect">
            <a:avLst/>
          </a:prstGeom>
          <a:noFill/>
          <a:ln w="9525">
            <a:solidFill>
              <a:schemeClr val="tx1"/>
            </a:solidFill>
            <a:miter lim="800000"/>
            <a:headEnd/>
            <a:tailEnd/>
          </a:ln>
          <a:effectLst/>
        </p:spPr>
        <p:txBody>
          <a:bodyPr wrap="none" anchor="ctr"/>
          <a:lstStyle/>
          <a:p>
            <a:pPr>
              <a:buFontTx/>
              <a:buChar char="•"/>
            </a:pPr>
            <a:r>
              <a:rPr lang="en-US" sz="1600"/>
              <a:t> Asas Kebebasan Berkontrak (Pasal 1338 ayat 1)</a:t>
            </a:r>
          </a:p>
          <a:p>
            <a:pPr>
              <a:buFontTx/>
              <a:buChar char="•"/>
            </a:pPr>
            <a:r>
              <a:rPr lang="en-US" sz="1600"/>
              <a:t>Asas Konsensualitas (Pasal 1320 ayat 1).</a:t>
            </a:r>
          </a:p>
          <a:p>
            <a:pPr>
              <a:buFontTx/>
              <a:buChar char="•"/>
            </a:pPr>
            <a:r>
              <a:rPr lang="en-US" sz="1600"/>
              <a:t>Asas Itikad Baik (Pasal 1338 ayat 3)</a:t>
            </a:r>
          </a:p>
        </p:txBody>
      </p:sp>
      <p:sp>
        <p:nvSpPr>
          <p:cNvPr id="251915" name="Line 11"/>
          <p:cNvSpPr>
            <a:spLocks noChangeShapeType="1"/>
          </p:cNvSpPr>
          <p:nvPr/>
        </p:nvSpPr>
        <p:spPr bwMode="auto">
          <a:xfrm>
            <a:off x="990600" y="4114800"/>
            <a:ext cx="60960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251916" name="Rectangle 12"/>
          <p:cNvSpPr>
            <a:spLocks noChangeArrowheads="1"/>
          </p:cNvSpPr>
          <p:nvPr/>
        </p:nvSpPr>
        <p:spPr bwMode="auto">
          <a:xfrm>
            <a:off x="1676400" y="3886200"/>
            <a:ext cx="2895600" cy="533400"/>
          </a:xfrm>
          <a:prstGeom prst="rect">
            <a:avLst/>
          </a:prstGeom>
          <a:noFill/>
          <a:ln w="9525">
            <a:solidFill>
              <a:schemeClr val="tx1"/>
            </a:solidFill>
            <a:miter lim="800000"/>
            <a:headEnd/>
            <a:tailEnd/>
          </a:ln>
          <a:effectLst/>
        </p:spPr>
        <p:txBody>
          <a:bodyPr wrap="none" anchor="ctr"/>
          <a:lstStyle/>
          <a:p>
            <a:pPr algn="ctr"/>
            <a:r>
              <a:rPr lang="en-US"/>
              <a:t>Hukum Perjanjian</a:t>
            </a:r>
            <a:endParaRPr lang="en-US" sz="2000"/>
          </a:p>
        </p:txBody>
      </p:sp>
      <p:sp>
        <p:nvSpPr>
          <p:cNvPr id="251918" name="Line 14"/>
          <p:cNvSpPr>
            <a:spLocks noChangeShapeType="1"/>
          </p:cNvSpPr>
          <p:nvPr/>
        </p:nvSpPr>
        <p:spPr bwMode="auto">
          <a:xfrm>
            <a:off x="4572000" y="4191000"/>
            <a:ext cx="685800" cy="0"/>
          </a:xfrm>
          <a:prstGeom prst="line">
            <a:avLst/>
          </a:prstGeom>
          <a:noFill/>
          <a:ln w="9525">
            <a:solidFill>
              <a:schemeClr val="tx1"/>
            </a:solidFill>
            <a:round/>
            <a:headEnd/>
            <a:tailEnd/>
          </a:ln>
          <a:effectLst/>
        </p:spPr>
        <p:txBody>
          <a:bodyPr wrap="none" anchor="ctr"/>
          <a:lstStyle/>
          <a:p>
            <a:endParaRPr lang="en-US"/>
          </a:p>
        </p:txBody>
      </p:sp>
      <p:sp>
        <p:nvSpPr>
          <p:cNvPr id="251919" name="Rectangle 15"/>
          <p:cNvSpPr>
            <a:spLocks noChangeArrowheads="1"/>
          </p:cNvSpPr>
          <p:nvPr/>
        </p:nvSpPr>
        <p:spPr bwMode="auto">
          <a:xfrm>
            <a:off x="4953000" y="3657600"/>
            <a:ext cx="3886200" cy="1143000"/>
          </a:xfrm>
          <a:prstGeom prst="rect">
            <a:avLst/>
          </a:prstGeom>
          <a:noFill/>
          <a:ln w="9525">
            <a:solidFill>
              <a:schemeClr val="tx1"/>
            </a:solidFill>
            <a:miter lim="800000"/>
            <a:headEnd/>
            <a:tailEnd/>
          </a:ln>
          <a:effectLst/>
        </p:spPr>
        <p:txBody>
          <a:bodyPr wrap="none" anchor="ctr"/>
          <a:lstStyle/>
          <a:p>
            <a:pPr>
              <a:buFontTx/>
              <a:buChar char="•"/>
            </a:pPr>
            <a:r>
              <a:rPr lang="en-US" sz="1600"/>
              <a:t> Perjanjian dengan syarat2 baku</a:t>
            </a:r>
          </a:p>
          <a:p>
            <a:r>
              <a:rPr lang="en-US" sz="1600"/>
              <a:t>  (standard contract).</a:t>
            </a:r>
          </a:p>
          <a:p>
            <a:pPr>
              <a:buFontTx/>
              <a:buChar char="•"/>
            </a:pPr>
            <a:r>
              <a:rPr lang="en-US" sz="1600"/>
              <a:t> Lihat Praktik di Inggris </a:t>
            </a:r>
          </a:p>
          <a:p>
            <a:pPr>
              <a:buFontTx/>
              <a:buChar char="•"/>
            </a:pPr>
            <a:r>
              <a:rPr lang="en-US" sz="1600"/>
              <a:t>“ The Unfair Contrcat Terms Act 1977</a:t>
            </a:r>
          </a:p>
          <a:p>
            <a:pPr>
              <a:buFontTx/>
              <a:buChar char="•"/>
            </a:pPr>
            <a:endParaRPr lang="en-US" sz="1600"/>
          </a:p>
        </p:txBody>
      </p:sp>
      <p:sp>
        <p:nvSpPr>
          <p:cNvPr id="251920" name="Line 16"/>
          <p:cNvSpPr>
            <a:spLocks noChangeShapeType="1"/>
          </p:cNvSpPr>
          <p:nvPr/>
        </p:nvSpPr>
        <p:spPr bwMode="auto">
          <a:xfrm>
            <a:off x="6858000" y="4876800"/>
            <a:ext cx="0" cy="228600"/>
          </a:xfrm>
          <a:prstGeom prst="line">
            <a:avLst/>
          </a:prstGeom>
          <a:noFill/>
          <a:ln w="9525">
            <a:solidFill>
              <a:schemeClr val="tx1"/>
            </a:solidFill>
            <a:round/>
            <a:headEnd/>
            <a:tailEnd type="triangle" w="med" len="med"/>
          </a:ln>
          <a:effectLst/>
        </p:spPr>
        <p:txBody>
          <a:bodyPr wrap="none" anchor="ctr"/>
          <a:lstStyle/>
          <a:p>
            <a:endParaRPr lang="en-US"/>
          </a:p>
        </p:txBody>
      </p:sp>
      <p:sp>
        <p:nvSpPr>
          <p:cNvPr id="251921" name="Rectangle 17"/>
          <p:cNvSpPr>
            <a:spLocks noChangeArrowheads="1"/>
          </p:cNvSpPr>
          <p:nvPr/>
        </p:nvSpPr>
        <p:spPr bwMode="auto">
          <a:xfrm>
            <a:off x="3810000" y="4876800"/>
            <a:ext cx="4876800" cy="1676400"/>
          </a:xfrm>
          <a:prstGeom prst="rect">
            <a:avLst/>
          </a:prstGeom>
          <a:solidFill>
            <a:schemeClr val="accent1"/>
          </a:solidFill>
          <a:ln w="9525">
            <a:solidFill>
              <a:schemeClr val="tx1"/>
            </a:solidFill>
            <a:miter lim="800000"/>
            <a:headEnd/>
            <a:tailEnd/>
          </a:ln>
          <a:effectLst/>
        </p:spPr>
        <p:txBody>
          <a:bodyPr wrap="none" anchor="ctr"/>
          <a:lstStyle/>
          <a:p>
            <a:pPr>
              <a:buFontTx/>
              <a:buChar char="•"/>
            </a:pPr>
            <a:r>
              <a:rPr lang="en-US" sz="1600"/>
              <a:t> </a:t>
            </a:r>
            <a:r>
              <a:rPr lang="en-US" sz="1400"/>
              <a:t>Syarat baku dilarang berkaitan dengan:</a:t>
            </a:r>
          </a:p>
          <a:p>
            <a:pPr lvl="1">
              <a:buFontTx/>
              <a:buChar char="•"/>
            </a:pPr>
            <a:r>
              <a:rPr lang="en-US" sz="1400"/>
              <a:t> pengecualian tanggungjawab karena </a:t>
            </a:r>
          </a:p>
          <a:p>
            <a:pPr lvl="1"/>
            <a:r>
              <a:rPr lang="en-US" sz="1400"/>
              <a:t>  wan prestasi.</a:t>
            </a:r>
          </a:p>
          <a:p>
            <a:pPr lvl="1">
              <a:buFontTx/>
              <a:buChar char="•"/>
            </a:pPr>
            <a:r>
              <a:rPr lang="en-US" sz="1400"/>
              <a:t> Menghindari Tanggungjawab atas kelaikan</a:t>
            </a:r>
          </a:p>
          <a:p>
            <a:pPr lvl="1">
              <a:buFontTx/>
              <a:buChar char="•"/>
            </a:pPr>
            <a:r>
              <a:rPr lang="en-US" sz="1400"/>
              <a:t> barang.</a:t>
            </a:r>
          </a:p>
          <a:p>
            <a:pPr lvl="1">
              <a:buFontTx/>
              <a:buChar char="•"/>
            </a:pPr>
            <a:r>
              <a:rPr lang="en-US" sz="1400"/>
              <a:t>Pembatasan tanggungjawab ( jumlah gantirugi,</a:t>
            </a:r>
          </a:p>
          <a:p>
            <a:pPr lvl="1">
              <a:buFontTx/>
              <a:buChar char="•"/>
            </a:pPr>
            <a:r>
              <a:rPr lang="en-US" sz="1400"/>
              <a:t>jangka waktu klaim, pemanfaatan hak)</a:t>
            </a:r>
          </a:p>
          <a:p>
            <a:pPr lvl="1">
              <a:buFontTx/>
              <a:buChar char="•"/>
            </a:pPr>
            <a:endParaRPr lang="en-US" sz="16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Rot="1" noChangeArrowheads="1"/>
          </p:cNvSpPr>
          <p:nvPr>
            <p:ph type="title"/>
          </p:nvPr>
        </p:nvSpPr>
        <p:spPr/>
        <p:txBody>
          <a:bodyPr/>
          <a:lstStyle/>
          <a:p>
            <a:r>
              <a:rPr lang="en-US" sz="2800">
                <a:latin typeface="Arial" charset="0"/>
              </a:rPr>
              <a:t>TINJAUAN </a:t>
            </a:r>
            <a:br>
              <a:rPr lang="en-US" sz="2800">
                <a:latin typeface="Arial" charset="0"/>
              </a:rPr>
            </a:br>
            <a:r>
              <a:rPr lang="en-US" sz="2800">
                <a:latin typeface="Arial" charset="0"/>
              </a:rPr>
              <a:t>ASPEK HUKUM PRIVAT DAN PUBLIK</a:t>
            </a:r>
          </a:p>
        </p:txBody>
      </p:sp>
      <p:sp>
        <p:nvSpPr>
          <p:cNvPr id="252933" name="Line 5"/>
          <p:cNvSpPr>
            <a:spLocks noChangeShapeType="1"/>
          </p:cNvSpPr>
          <p:nvPr/>
        </p:nvSpPr>
        <p:spPr bwMode="auto">
          <a:xfrm>
            <a:off x="990600" y="2438400"/>
            <a:ext cx="60960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252936" name="Rectangle 8"/>
          <p:cNvSpPr>
            <a:spLocks noChangeArrowheads="1"/>
          </p:cNvSpPr>
          <p:nvPr/>
        </p:nvSpPr>
        <p:spPr bwMode="auto">
          <a:xfrm>
            <a:off x="1600200" y="2209800"/>
            <a:ext cx="1905000" cy="533400"/>
          </a:xfrm>
          <a:prstGeom prst="rect">
            <a:avLst/>
          </a:prstGeom>
          <a:noFill/>
          <a:ln w="9525">
            <a:solidFill>
              <a:schemeClr val="tx1"/>
            </a:solidFill>
            <a:miter lim="800000"/>
            <a:headEnd/>
            <a:tailEnd/>
          </a:ln>
          <a:effectLst/>
        </p:spPr>
        <p:txBody>
          <a:bodyPr wrap="none" anchor="ctr"/>
          <a:lstStyle/>
          <a:p>
            <a:pPr algn="ctr"/>
            <a:r>
              <a:rPr lang="en-US"/>
              <a:t>Kaidah Hukum</a:t>
            </a:r>
            <a:endParaRPr lang="en-US" sz="2000"/>
          </a:p>
        </p:txBody>
      </p:sp>
      <p:sp>
        <p:nvSpPr>
          <p:cNvPr id="252943" name="Line 15"/>
          <p:cNvSpPr>
            <a:spLocks noChangeShapeType="1"/>
          </p:cNvSpPr>
          <p:nvPr/>
        </p:nvSpPr>
        <p:spPr bwMode="auto">
          <a:xfrm>
            <a:off x="6858000" y="4876800"/>
            <a:ext cx="0" cy="228600"/>
          </a:xfrm>
          <a:prstGeom prst="line">
            <a:avLst/>
          </a:prstGeom>
          <a:noFill/>
          <a:ln w="9525">
            <a:solidFill>
              <a:schemeClr val="tx1"/>
            </a:solidFill>
            <a:round/>
            <a:headEnd/>
            <a:tailEnd type="triangle" w="med" len="med"/>
          </a:ln>
          <a:effectLst/>
        </p:spPr>
        <p:txBody>
          <a:bodyPr wrap="none" anchor="ctr"/>
          <a:lstStyle/>
          <a:p>
            <a:endParaRPr lang="en-US"/>
          </a:p>
        </p:txBody>
      </p:sp>
      <p:sp>
        <p:nvSpPr>
          <p:cNvPr id="252946" name="Line 18"/>
          <p:cNvSpPr>
            <a:spLocks noChangeShapeType="1"/>
          </p:cNvSpPr>
          <p:nvPr/>
        </p:nvSpPr>
        <p:spPr bwMode="auto">
          <a:xfrm>
            <a:off x="3505200" y="2438400"/>
            <a:ext cx="381000" cy="0"/>
          </a:xfrm>
          <a:prstGeom prst="line">
            <a:avLst/>
          </a:prstGeom>
          <a:noFill/>
          <a:ln w="9525">
            <a:solidFill>
              <a:schemeClr val="tx1"/>
            </a:solidFill>
            <a:round/>
            <a:headEnd/>
            <a:tailEnd/>
          </a:ln>
          <a:effectLst/>
        </p:spPr>
        <p:txBody>
          <a:bodyPr wrap="none" anchor="ctr"/>
          <a:lstStyle/>
          <a:p>
            <a:endParaRPr lang="en-US"/>
          </a:p>
        </p:txBody>
      </p:sp>
      <p:sp>
        <p:nvSpPr>
          <p:cNvPr id="252947" name="Rectangle 19"/>
          <p:cNvSpPr>
            <a:spLocks noChangeArrowheads="1"/>
          </p:cNvSpPr>
          <p:nvPr/>
        </p:nvSpPr>
        <p:spPr bwMode="auto">
          <a:xfrm>
            <a:off x="3886200" y="1981200"/>
            <a:ext cx="2438400" cy="914400"/>
          </a:xfrm>
          <a:prstGeom prst="rect">
            <a:avLst/>
          </a:prstGeom>
          <a:solidFill>
            <a:schemeClr val="accent1"/>
          </a:solidFill>
          <a:ln w="9525">
            <a:solidFill>
              <a:schemeClr val="tx1"/>
            </a:solidFill>
            <a:miter lim="800000"/>
            <a:headEnd/>
            <a:tailEnd/>
          </a:ln>
          <a:effectLst/>
        </p:spPr>
        <p:txBody>
          <a:bodyPr wrap="none" anchor="ctr"/>
          <a:lstStyle/>
          <a:p>
            <a:pPr algn="ctr"/>
            <a:r>
              <a:rPr lang="en-US" b="1" u="sng"/>
              <a:t>LIHAT PERIKATAN</a:t>
            </a:r>
          </a:p>
        </p:txBody>
      </p:sp>
      <p:sp>
        <p:nvSpPr>
          <p:cNvPr id="252948" name="Line 20"/>
          <p:cNvSpPr>
            <a:spLocks noChangeShapeType="1"/>
          </p:cNvSpPr>
          <p:nvPr/>
        </p:nvSpPr>
        <p:spPr bwMode="auto">
          <a:xfrm>
            <a:off x="4267200" y="2895600"/>
            <a:ext cx="0" cy="1295400"/>
          </a:xfrm>
          <a:prstGeom prst="line">
            <a:avLst/>
          </a:prstGeom>
          <a:noFill/>
          <a:ln w="9525">
            <a:solidFill>
              <a:schemeClr val="tx1"/>
            </a:solidFill>
            <a:round/>
            <a:headEnd/>
            <a:tailEnd/>
          </a:ln>
          <a:effectLst/>
        </p:spPr>
        <p:txBody>
          <a:bodyPr wrap="none" anchor="ctr"/>
          <a:lstStyle/>
          <a:p>
            <a:endParaRPr lang="en-US"/>
          </a:p>
        </p:txBody>
      </p:sp>
      <p:sp>
        <p:nvSpPr>
          <p:cNvPr id="252949" name="Line 21"/>
          <p:cNvSpPr>
            <a:spLocks noChangeShapeType="1"/>
          </p:cNvSpPr>
          <p:nvPr/>
        </p:nvSpPr>
        <p:spPr bwMode="auto">
          <a:xfrm>
            <a:off x="4267200" y="4191000"/>
            <a:ext cx="53340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252950" name="Line 22"/>
          <p:cNvSpPr>
            <a:spLocks noChangeShapeType="1"/>
          </p:cNvSpPr>
          <p:nvPr/>
        </p:nvSpPr>
        <p:spPr bwMode="auto">
          <a:xfrm>
            <a:off x="4800600" y="3657600"/>
            <a:ext cx="0" cy="1295400"/>
          </a:xfrm>
          <a:prstGeom prst="line">
            <a:avLst/>
          </a:prstGeom>
          <a:noFill/>
          <a:ln w="9525">
            <a:solidFill>
              <a:schemeClr val="tx1"/>
            </a:solidFill>
            <a:round/>
            <a:headEnd/>
            <a:tailEnd/>
          </a:ln>
          <a:effectLst/>
        </p:spPr>
        <p:txBody>
          <a:bodyPr wrap="none" anchor="ctr"/>
          <a:lstStyle/>
          <a:p>
            <a:endParaRPr lang="en-US"/>
          </a:p>
        </p:txBody>
      </p:sp>
      <p:sp>
        <p:nvSpPr>
          <p:cNvPr id="252951" name="Line 23"/>
          <p:cNvSpPr>
            <a:spLocks noChangeShapeType="1"/>
          </p:cNvSpPr>
          <p:nvPr/>
        </p:nvSpPr>
        <p:spPr bwMode="auto">
          <a:xfrm>
            <a:off x="4800600" y="3657600"/>
            <a:ext cx="38100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252952" name="Line 24"/>
          <p:cNvSpPr>
            <a:spLocks noChangeShapeType="1"/>
          </p:cNvSpPr>
          <p:nvPr/>
        </p:nvSpPr>
        <p:spPr bwMode="auto">
          <a:xfrm>
            <a:off x="4800600" y="4953000"/>
            <a:ext cx="30480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252953" name="Rectangle 25"/>
          <p:cNvSpPr>
            <a:spLocks noChangeArrowheads="1"/>
          </p:cNvSpPr>
          <p:nvPr/>
        </p:nvSpPr>
        <p:spPr bwMode="auto">
          <a:xfrm>
            <a:off x="5181600" y="3429000"/>
            <a:ext cx="2438400" cy="381000"/>
          </a:xfrm>
          <a:prstGeom prst="rect">
            <a:avLst/>
          </a:prstGeom>
          <a:noFill/>
          <a:ln w="9525">
            <a:solidFill>
              <a:schemeClr val="tx1"/>
            </a:solidFill>
            <a:miter lim="800000"/>
            <a:headEnd/>
            <a:tailEnd/>
          </a:ln>
          <a:effectLst/>
        </p:spPr>
        <p:txBody>
          <a:bodyPr wrap="none" anchor="ctr"/>
          <a:lstStyle/>
          <a:p>
            <a:pPr algn="ctr"/>
            <a:r>
              <a:rPr lang="en-US" sz="2000"/>
              <a:t>Perjanjian </a:t>
            </a:r>
          </a:p>
        </p:txBody>
      </p:sp>
      <p:sp>
        <p:nvSpPr>
          <p:cNvPr id="252954" name="Rectangle 26"/>
          <p:cNvSpPr>
            <a:spLocks noChangeArrowheads="1"/>
          </p:cNvSpPr>
          <p:nvPr/>
        </p:nvSpPr>
        <p:spPr bwMode="auto">
          <a:xfrm>
            <a:off x="5105400" y="4724400"/>
            <a:ext cx="3352800" cy="685800"/>
          </a:xfrm>
          <a:prstGeom prst="rect">
            <a:avLst/>
          </a:prstGeom>
          <a:noFill/>
          <a:ln w="9525">
            <a:solidFill>
              <a:schemeClr val="tx1"/>
            </a:solidFill>
            <a:miter lim="800000"/>
            <a:headEnd/>
            <a:tailEnd/>
          </a:ln>
          <a:effectLst/>
        </p:spPr>
        <p:txBody>
          <a:bodyPr wrap="none" anchor="ctr"/>
          <a:lstStyle/>
          <a:p>
            <a:pPr algn="ctr"/>
            <a:r>
              <a:rPr lang="en-US" sz="2000"/>
              <a:t>Perbuatan Melawan Hukum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9" name="Rectangle 3"/>
          <p:cNvSpPr>
            <a:spLocks noGrp="1" noChangeArrowheads="1"/>
          </p:cNvSpPr>
          <p:nvPr>
            <p:ph idx="1"/>
          </p:nvPr>
        </p:nvSpPr>
        <p:spPr>
          <a:xfrm>
            <a:off x="457200" y="1600200"/>
            <a:ext cx="8077200" cy="3886200"/>
          </a:xfrm>
        </p:spPr>
        <p:txBody>
          <a:bodyPr>
            <a:normAutofit lnSpcReduction="10000"/>
          </a:bodyPr>
          <a:lstStyle/>
          <a:p>
            <a:pPr>
              <a:buFont typeface="Wingdings" pitchFamily="2" charset="2"/>
              <a:buNone/>
            </a:pPr>
            <a:r>
              <a:rPr lang="en-US" sz="2000">
                <a:latin typeface="Arial" charset="0"/>
              </a:rPr>
              <a:t>	Nyonya Donoghue diajak temannya kr restoran milik Minchella, dan di sana ia ditraktir temannya itu dengan sebotol minuman “ginger beer” dan es krim. Botol “ginger beer” itu guram sehingga orang tidak dapat melihat apa yang ada didalamnya. Minchella menuangkan sebagian “ginger beer” ke dalam gelas berisi es krim untuk Nyonya Donoghue  dan langsung diminumnya, sedangkan sisanya dituangkan teman Nyonya Donoghue ke gelas kosong lain yang tersedia, dan kini di dalam gelas kosong tersebut terlihat keong (snail) dalam bentuk terpotong-potong. Milihat barang menjijikan tersebut Nyonya Donoghue shock dan menderita “gastro enteritis”. Atas gangguan kesehatan tubuh dan kejiwaannya, ia menggugat gantirugi terhadap Stevenson, produsen “ginger beer” itu.</a:t>
            </a:r>
          </a:p>
        </p:txBody>
      </p:sp>
      <p:sp>
        <p:nvSpPr>
          <p:cNvPr id="254978" name="Rectangle 2"/>
          <p:cNvSpPr>
            <a:spLocks noGrp="1" noRot="1" noChangeArrowheads="1"/>
          </p:cNvSpPr>
          <p:nvPr>
            <p:ph type="title"/>
          </p:nvPr>
        </p:nvSpPr>
        <p:spPr/>
        <p:txBody>
          <a:bodyPr/>
          <a:lstStyle/>
          <a:p>
            <a:r>
              <a:rPr lang="en-US" sz="2800">
                <a:latin typeface="Arial" charset="0"/>
              </a:rPr>
              <a:t>TINJAUAN </a:t>
            </a:r>
            <a:br>
              <a:rPr lang="en-US" sz="2800">
                <a:latin typeface="Arial" charset="0"/>
              </a:rPr>
            </a:br>
            <a:r>
              <a:rPr lang="en-US" sz="2800">
                <a:latin typeface="Arial" charset="0"/>
              </a:rPr>
              <a:t>ASPEK HUKUM PRIVAT DAN PUBLIK</a:t>
            </a:r>
          </a:p>
        </p:txBody>
      </p:sp>
      <p:sp>
        <p:nvSpPr>
          <p:cNvPr id="254980" name="Line 4"/>
          <p:cNvSpPr>
            <a:spLocks noChangeShapeType="1"/>
          </p:cNvSpPr>
          <p:nvPr/>
        </p:nvSpPr>
        <p:spPr bwMode="auto">
          <a:xfrm>
            <a:off x="4572000" y="5562600"/>
            <a:ext cx="0" cy="381000"/>
          </a:xfrm>
          <a:prstGeom prst="line">
            <a:avLst/>
          </a:prstGeom>
          <a:noFill/>
          <a:ln w="9525">
            <a:solidFill>
              <a:schemeClr val="tx1"/>
            </a:solidFill>
            <a:round/>
            <a:headEnd/>
            <a:tailEnd type="triangle" w="med" len="med"/>
          </a:ln>
          <a:effectLst/>
        </p:spPr>
        <p:txBody>
          <a:bodyPr wrap="none" anchor="ctr"/>
          <a:lstStyle/>
          <a:p>
            <a:endParaRPr lang="en-US"/>
          </a:p>
        </p:txBody>
      </p:sp>
      <p:sp>
        <p:nvSpPr>
          <p:cNvPr id="254981" name="Rectangle 5"/>
          <p:cNvSpPr>
            <a:spLocks noChangeArrowheads="1"/>
          </p:cNvSpPr>
          <p:nvPr/>
        </p:nvSpPr>
        <p:spPr bwMode="auto">
          <a:xfrm>
            <a:off x="2133600" y="6019800"/>
            <a:ext cx="4953000" cy="609600"/>
          </a:xfrm>
          <a:prstGeom prst="rect">
            <a:avLst/>
          </a:prstGeom>
          <a:noFill/>
          <a:ln w="9525">
            <a:solidFill>
              <a:schemeClr val="tx1"/>
            </a:solidFill>
            <a:miter lim="800000"/>
            <a:headEnd/>
            <a:tailEnd/>
          </a:ln>
          <a:effectLst/>
        </p:spPr>
        <p:txBody>
          <a:bodyPr wrap="none" anchor="ctr"/>
          <a:lstStyle/>
          <a:p>
            <a:pPr algn="ctr"/>
            <a:r>
              <a:rPr lang="en-US" sz="2400">
                <a:solidFill>
                  <a:srgbClr val="990000"/>
                </a:solidFill>
                <a:latin typeface="Times New Roman" pitchFamily="18" charset="0"/>
              </a:rPr>
              <a:t>APA HUBUNGAN HUKUMNYA?.</a:t>
            </a:r>
            <a:endParaRPr lang="en-US" sz="2400">
              <a:solidFill>
                <a:srgbClr val="336600"/>
              </a:solidFill>
              <a:latin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Rot="1" noChangeArrowheads="1"/>
          </p:cNvSpPr>
          <p:nvPr>
            <p:ph type="title"/>
          </p:nvPr>
        </p:nvSpPr>
        <p:spPr/>
        <p:txBody>
          <a:bodyPr/>
          <a:lstStyle/>
          <a:p>
            <a:r>
              <a:rPr lang="en-US" sz="2800">
                <a:latin typeface="Arial" charset="0"/>
              </a:rPr>
              <a:t>TINJAUAN </a:t>
            </a:r>
            <a:br>
              <a:rPr lang="en-US" sz="2800">
                <a:latin typeface="Arial" charset="0"/>
              </a:rPr>
            </a:br>
            <a:r>
              <a:rPr lang="en-US" sz="2800">
                <a:latin typeface="Arial" charset="0"/>
              </a:rPr>
              <a:t>ASPEK HUKUM PRIVAT DAN PUBLIK</a:t>
            </a:r>
          </a:p>
        </p:txBody>
      </p:sp>
      <p:sp>
        <p:nvSpPr>
          <p:cNvPr id="253957" name="Line 5"/>
          <p:cNvSpPr>
            <a:spLocks noChangeShapeType="1"/>
          </p:cNvSpPr>
          <p:nvPr/>
        </p:nvSpPr>
        <p:spPr bwMode="auto">
          <a:xfrm>
            <a:off x="6858000" y="4876800"/>
            <a:ext cx="0" cy="228600"/>
          </a:xfrm>
          <a:prstGeom prst="line">
            <a:avLst/>
          </a:prstGeom>
          <a:noFill/>
          <a:ln w="9525">
            <a:solidFill>
              <a:schemeClr val="tx1"/>
            </a:solidFill>
            <a:round/>
            <a:headEnd/>
            <a:tailEnd type="triangle" w="med" len="med"/>
          </a:ln>
          <a:effectLst/>
        </p:spPr>
        <p:txBody>
          <a:bodyPr wrap="none" anchor="ctr"/>
          <a:lstStyle/>
          <a:p>
            <a:endParaRPr lang="en-US"/>
          </a:p>
        </p:txBody>
      </p:sp>
      <p:sp>
        <p:nvSpPr>
          <p:cNvPr id="253960" name="Line 8"/>
          <p:cNvSpPr>
            <a:spLocks noChangeShapeType="1"/>
          </p:cNvSpPr>
          <p:nvPr/>
        </p:nvSpPr>
        <p:spPr bwMode="auto">
          <a:xfrm>
            <a:off x="4572000" y="2362200"/>
            <a:ext cx="0" cy="457200"/>
          </a:xfrm>
          <a:prstGeom prst="line">
            <a:avLst/>
          </a:prstGeom>
          <a:noFill/>
          <a:ln w="9525">
            <a:solidFill>
              <a:schemeClr val="tx1"/>
            </a:solidFill>
            <a:round/>
            <a:headEnd/>
            <a:tailEnd/>
          </a:ln>
          <a:effectLst/>
        </p:spPr>
        <p:txBody>
          <a:bodyPr wrap="none" anchor="ctr"/>
          <a:lstStyle/>
          <a:p>
            <a:endParaRPr lang="en-US"/>
          </a:p>
        </p:txBody>
      </p:sp>
      <p:sp>
        <p:nvSpPr>
          <p:cNvPr id="253966" name="Rectangle 14"/>
          <p:cNvSpPr>
            <a:spLocks noChangeArrowheads="1"/>
          </p:cNvSpPr>
          <p:nvPr/>
        </p:nvSpPr>
        <p:spPr bwMode="auto">
          <a:xfrm>
            <a:off x="2971800" y="1600200"/>
            <a:ext cx="3352800" cy="685800"/>
          </a:xfrm>
          <a:prstGeom prst="rect">
            <a:avLst/>
          </a:prstGeom>
          <a:noFill/>
          <a:ln w="9525">
            <a:solidFill>
              <a:schemeClr val="tx1"/>
            </a:solidFill>
            <a:miter lim="800000"/>
            <a:headEnd/>
            <a:tailEnd/>
          </a:ln>
          <a:effectLst/>
        </p:spPr>
        <p:txBody>
          <a:bodyPr wrap="none" anchor="ctr"/>
          <a:lstStyle/>
          <a:p>
            <a:pPr algn="ctr"/>
            <a:r>
              <a:rPr lang="en-US" sz="2000"/>
              <a:t>Perbuatan Melawan Hukum </a:t>
            </a:r>
          </a:p>
        </p:txBody>
      </p:sp>
      <p:sp>
        <p:nvSpPr>
          <p:cNvPr id="253967" name="Rectangle 15"/>
          <p:cNvSpPr>
            <a:spLocks noChangeArrowheads="1"/>
          </p:cNvSpPr>
          <p:nvPr/>
        </p:nvSpPr>
        <p:spPr bwMode="auto">
          <a:xfrm>
            <a:off x="762000" y="2743200"/>
            <a:ext cx="7696200" cy="2667000"/>
          </a:xfrm>
          <a:prstGeom prst="rect">
            <a:avLst/>
          </a:prstGeom>
          <a:solidFill>
            <a:schemeClr val="accent1"/>
          </a:solidFill>
          <a:ln w="9525">
            <a:solidFill>
              <a:schemeClr val="tx1"/>
            </a:solidFill>
            <a:miter lim="800000"/>
            <a:headEnd/>
            <a:tailEnd/>
          </a:ln>
          <a:effectLst/>
        </p:spPr>
        <p:txBody>
          <a:bodyPr wrap="none" anchor="ctr"/>
          <a:lstStyle/>
          <a:p>
            <a:pPr>
              <a:buFontTx/>
              <a:buChar char="•"/>
            </a:pPr>
            <a:r>
              <a:rPr lang="en-US" sz="2000"/>
              <a:t> House of Lord memutuskan:</a:t>
            </a:r>
          </a:p>
          <a:p>
            <a:pPr lvl="1">
              <a:buFontTx/>
              <a:buChar char="•"/>
            </a:pPr>
            <a:r>
              <a:rPr lang="en-US" sz="2000"/>
              <a:t>Nyonya Donoghue mempunyai alas hak untuk menggugat </a:t>
            </a:r>
          </a:p>
          <a:p>
            <a:pPr lvl="1"/>
            <a:r>
              <a:rPr lang="en-US" sz="2000"/>
              <a:t> Stevenson dan mengabulkan gugatan Nyonya Donoghue.</a:t>
            </a:r>
          </a:p>
          <a:p>
            <a:pPr lvl="1">
              <a:buFontTx/>
              <a:buChar char="•"/>
            </a:pPr>
            <a:endParaRPr lang="en-US" sz="2000"/>
          </a:p>
          <a:p>
            <a:pPr>
              <a:buFontTx/>
              <a:buChar char="•"/>
            </a:pPr>
            <a:r>
              <a:rPr lang="en-US" sz="2000"/>
              <a:t> Pertimbangan House of Lord</a:t>
            </a:r>
          </a:p>
          <a:p>
            <a:pPr lvl="1">
              <a:buFontTx/>
              <a:buChar char="•"/>
            </a:pPr>
            <a:r>
              <a:rPr lang="en-US" sz="2000"/>
              <a:t> …. That a manufacturer owner a general duty to take care </a:t>
            </a:r>
          </a:p>
          <a:p>
            <a:pPr lvl="1"/>
            <a:r>
              <a:rPr lang="en-US" sz="2000"/>
              <a:t> to ultimate consumer”</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3" name="Rectangle 3"/>
          <p:cNvSpPr>
            <a:spLocks noGrp="1" noChangeArrowheads="1"/>
          </p:cNvSpPr>
          <p:nvPr>
            <p:ph idx="1"/>
          </p:nvPr>
        </p:nvSpPr>
        <p:spPr/>
        <p:txBody>
          <a:bodyPr/>
          <a:lstStyle/>
          <a:p>
            <a:r>
              <a:rPr lang="en-US" sz="2400">
                <a:latin typeface="Arial" charset="0"/>
              </a:rPr>
              <a:t>Aspek Hukum Publik terdiri atas:</a:t>
            </a:r>
          </a:p>
          <a:p>
            <a:pPr lvl="1"/>
            <a:r>
              <a:rPr lang="en-US" sz="2000">
                <a:latin typeface="Arial" charset="0"/>
              </a:rPr>
              <a:t>Hukum Administrasi: </a:t>
            </a:r>
          </a:p>
          <a:p>
            <a:pPr lvl="2"/>
            <a:r>
              <a:rPr lang="en-US" sz="1800">
                <a:latin typeface="Arial" charset="0"/>
              </a:rPr>
              <a:t>Peraturan yang berhubungan dengan pembinaan dan pengawasan mutu dan keamanan barang.</a:t>
            </a:r>
          </a:p>
          <a:p>
            <a:pPr lvl="2"/>
            <a:r>
              <a:rPr lang="en-US" sz="1800">
                <a:latin typeface="Arial" charset="0"/>
              </a:rPr>
              <a:t>Peraturan yang berhubungan dengan praktik penjualan.</a:t>
            </a:r>
          </a:p>
          <a:p>
            <a:pPr lvl="2"/>
            <a:r>
              <a:rPr lang="en-US" sz="1800">
                <a:latin typeface="Arial" charset="0"/>
              </a:rPr>
              <a:t>Peraturan yang berhubungan dengan lingkungan hidup.</a:t>
            </a:r>
          </a:p>
          <a:p>
            <a:pPr lvl="1"/>
            <a:r>
              <a:rPr lang="en-US" sz="2000">
                <a:latin typeface="Arial" charset="0"/>
              </a:rPr>
              <a:t>Hukum Pidana:</a:t>
            </a:r>
          </a:p>
          <a:p>
            <a:pPr lvl="2"/>
            <a:r>
              <a:rPr lang="en-US" sz="1800">
                <a:latin typeface="Arial" charset="0"/>
              </a:rPr>
              <a:t>KUHPidanadan peraturan perundang-undangan diluar KUHPidana.terdiri atas KUHAPidana</a:t>
            </a:r>
          </a:p>
          <a:p>
            <a:pPr lvl="2"/>
            <a:r>
              <a:rPr lang="en-US" sz="1800">
                <a:latin typeface="Arial" charset="0"/>
              </a:rPr>
              <a:t>Dapat dijadikan dasar untuk menggugat secara perdata (kasus biskuit beracun).</a:t>
            </a:r>
          </a:p>
          <a:p>
            <a:pPr lvl="2"/>
            <a:r>
              <a:rPr lang="en-US" sz="1800">
                <a:latin typeface="Arial" charset="0"/>
              </a:rPr>
              <a:t>Pasal-pasal penting: Pasal 204, 205 KUHPidana: menyangkut barang-barang pada umumnya.</a:t>
            </a:r>
          </a:p>
          <a:p>
            <a:pPr lvl="2"/>
            <a:r>
              <a:rPr lang="en-US" sz="1800">
                <a:latin typeface="Arial" charset="0"/>
              </a:rPr>
              <a:t>Pasal 382 bis : persaingan curang.</a:t>
            </a:r>
          </a:p>
        </p:txBody>
      </p:sp>
      <p:sp>
        <p:nvSpPr>
          <p:cNvPr id="256002" name="Rectangle 2"/>
          <p:cNvSpPr>
            <a:spLocks noGrp="1" noRot="1" noChangeArrowheads="1"/>
          </p:cNvSpPr>
          <p:nvPr>
            <p:ph type="title"/>
          </p:nvPr>
        </p:nvSpPr>
        <p:spPr/>
        <p:txBody>
          <a:bodyPr/>
          <a:lstStyle/>
          <a:p>
            <a:r>
              <a:rPr lang="en-US" sz="2800">
                <a:latin typeface="Arial" charset="0"/>
              </a:rPr>
              <a:t>TINJAUAN </a:t>
            </a:r>
            <a:br>
              <a:rPr lang="en-US" sz="2800">
                <a:latin typeface="Arial" charset="0"/>
              </a:rPr>
            </a:br>
            <a:r>
              <a:rPr lang="en-US" sz="2800">
                <a:latin typeface="Arial" charset="0"/>
              </a:rPr>
              <a:t>ASPEK HUKUM PRIVAT DAN PUBLIK</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7" name="Rectangle 3"/>
          <p:cNvSpPr>
            <a:spLocks noGrp="1" noChangeArrowheads="1"/>
          </p:cNvSpPr>
          <p:nvPr>
            <p:ph idx="1"/>
          </p:nvPr>
        </p:nvSpPr>
        <p:spPr/>
        <p:txBody>
          <a:bodyPr/>
          <a:lstStyle/>
          <a:p>
            <a:r>
              <a:rPr lang="en-US" sz="2400">
                <a:latin typeface="Arial" charset="0"/>
              </a:rPr>
              <a:t>Aspek Hukum Publik terdiri atas:</a:t>
            </a:r>
          </a:p>
          <a:p>
            <a:pPr lvl="2"/>
            <a:r>
              <a:rPr lang="en-US" sz="1800">
                <a:latin typeface="Arial" charset="0"/>
              </a:rPr>
              <a:t>Pasal 383: penjual menipu pembeli tentang berbagai barang, keadaan, sifat dst.</a:t>
            </a:r>
          </a:p>
          <a:p>
            <a:pPr lvl="2"/>
            <a:r>
              <a:rPr lang="en-US" sz="1800">
                <a:latin typeface="Arial" charset="0"/>
              </a:rPr>
              <a:t>Pasal 386: menyangkut khusus barang makanan, minuman dan obat-obatan.</a:t>
            </a:r>
          </a:p>
          <a:p>
            <a:pPr lvl="2"/>
            <a:r>
              <a:rPr lang="en-US" sz="1800">
                <a:latin typeface="Arial" charset="0"/>
              </a:rPr>
              <a:t>Pasal 386 ayat 2: barang makanan, minuman dan obat-obatan palsu yaitu yang harga dan guna obat tersebut menjadi berkurang karena telah dicampur dengan bahan-bahan lain.</a:t>
            </a:r>
          </a:p>
          <a:p>
            <a:pPr lvl="2"/>
            <a:r>
              <a:rPr lang="en-US" sz="1800">
                <a:latin typeface="Arial" charset="0"/>
              </a:rPr>
              <a:t>Dst.</a:t>
            </a:r>
          </a:p>
          <a:p>
            <a:pPr lvl="1"/>
            <a:r>
              <a:rPr lang="en-US" sz="2000">
                <a:latin typeface="Arial" charset="0"/>
              </a:rPr>
              <a:t>Hukum Internasional:</a:t>
            </a:r>
          </a:p>
          <a:p>
            <a:pPr lvl="2"/>
            <a:r>
              <a:rPr lang="en-US" sz="1800">
                <a:latin typeface="Arial" charset="0"/>
              </a:rPr>
              <a:t>Yurisdiksi : Hakim mana yang berwenang mengadili gugatan.</a:t>
            </a:r>
          </a:p>
          <a:p>
            <a:pPr lvl="2"/>
            <a:r>
              <a:rPr lang="en-US" sz="1800">
                <a:latin typeface="Arial" charset="0"/>
              </a:rPr>
              <a:t>Pilihan hukum: hukum mana yang digunakan dalam memeriksa dan memutus sengketa yang terjadi.</a:t>
            </a:r>
          </a:p>
        </p:txBody>
      </p:sp>
      <p:sp>
        <p:nvSpPr>
          <p:cNvPr id="257026" name="Rectangle 2"/>
          <p:cNvSpPr>
            <a:spLocks noGrp="1" noRot="1" noChangeArrowheads="1"/>
          </p:cNvSpPr>
          <p:nvPr>
            <p:ph type="title"/>
          </p:nvPr>
        </p:nvSpPr>
        <p:spPr/>
        <p:txBody>
          <a:bodyPr/>
          <a:lstStyle/>
          <a:p>
            <a:r>
              <a:rPr lang="en-US" sz="2800">
                <a:latin typeface="Arial" charset="0"/>
              </a:rPr>
              <a:t>TINJAUAN </a:t>
            </a:r>
            <a:br>
              <a:rPr lang="en-US" sz="2800">
                <a:latin typeface="Arial" charset="0"/>
              </a:rPr>
            </a:br>
            <a:r>
              <a:rPr lang="en-US" sz="2800">
                <a:latin typeface="Arial" charset="0"/>
              </a:rPr>
              <a:t>ASPEK HUKUM PRIVAT DAN PUBLIK</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ChangeArrowheads="1"/>
          </p:cNvSpPr>
          <p:nvPr/>
        </p:nvSpPr>
        <p:spPr bwMode="auto">
          <a:xfrm>
            <a:off x="2133600" y="304800"/>
            <a:ext cx="5181600" cy="762000"/>
          </a:xfrm>
          <a:prstGeom prst="rect">
            <a:avLst/>
          </a:prstGeom>
          <a:noFill/>
          <a:ln w="9525">
            <a:solidFill>
              <a:schemeClr val="tx1"/>
            </a:solidFill>
            <a:miter lim="800000"/>
            <a:headEnd/>
            <a:tailEnd/>
          </a:ln>
          <a:effectLst/>
        </p:spPr>
        <p:txBody>
          <a:bodyPr wrap="none" anchor="ctr"/>
          <a:lstStyle/>
          <a:p>
            <a:pPr algn="ctr"/>
            <a:r>
              <a:rPr lang="en-US" sz="2000">
                <a:solidFill>
                  <a:srgbClr val="990000"/>
                </a:solidFill>
              </a:rPr>
              <a:t>Hukum Konsumen/</a:t>
            </a:r>
          </a:p>
          <a:p>
            <a:pPr algn="ctr"/>
            <a:r>
              <a:rPr lang="en-US" sz="2000">
                <a:solidFill>
                  <a:srgbClr val="990000"/>
                </a:solidFill>
              </a:rPr>
              <a:t>Hukum Perlindungan KOnsumen</a:t>
            </a:r>
            <a:endParaRPr lang="en-US" sz="2000"/>
          </a:p>
        </p:txBody>
      </p:sp>
      <p:sp>
        <p:nvSpPr>
          <p:cNvPr id="258051" name="Line 3"/>
          <p:cNvSpPr>
            <a:spLocks noChangeShapeType="1"/>
          </p:cNvSpPr>
          <p:nvPr/>
        </p:nvSpPr>
        <p:spPr bwMode="auto">
          <a:xfrm>
            <a:off x="4800600" y="1066800"/>
            <a:ext cx="0" cy="381000"/>
          </a:xfrm>
          <a:prstGeom prst="line">
            <a:avLst/>
          </a:prstGeom>
          <a:noFill/>
          <a:ln w="9525">
            <a:solidFill>
              <a:schemeClr val="tx1"/>
            </a:solidFill>
            <a:round/>
            <a:headEnd/>
            <a:tailEnd/>
          </a:ln>
          <a:effectLst/>
        </p:spPr>
        <p:txBody>
          <a:bodyPr wrap="none" anchor="ctr"/>
          <a:lstStyle/>
          <a:p>
            <a:endParaRPr lang="en-US"/>
          </a:p>
        </p:txBody>
      </p:sp>
      <p:sp>
        <p:nvSpPr>
          <p:cNvPr id="258052" name="Line 4"/>
          <p:cNvSpPr>
            <a:spLocks noChangeShapeType="1"/>
          </p:cNvSpPr>
          <p:nvPr/>
        </p:nvSpPr>
        <p:spPr bwMode="auto">
          <a:xfrm>
            <a:off x="1143000" y="1447800"/>
            <a:ext cx="6934200" cy="0"/>
          </a:xfrm>
          <a:prstGeom prst="line">
            <a:avLst/>
          </a:prstGeom>
          <a:noFill/>
          <a:ln w="9525">
            <a:solidFill>
              <a:schemeClr val="tx1"/>
            </a:solidFill>
            <a:round/>
            <a:headEnd/>
            <a:tailEnd/>
          </a:ln>
          <a:effectLst/>
        </p:spPr>
        <p:txBody>
          <a:bodyPr wrap="none" anchor="ctr"/>
          <a:lstStyle/>
          <a:p>
            <a:endParaRPr lang="en-US"/>
          </a:p>
        </p:txBody>
      </p:sp>
      <p:sp>
        <p:nvSpPr>
          <p:cNvPr id="258053" name="Line 5"/>
          <p:cNvSpPr>
            <a:spLocks noChangeShapeType="1"/>
          </p:cNvSpPr>
          <p:nvPr/>
        </p:nvSpPr>
        <p:spPr bwMode="auto">
          <a:xfrm>
            <a:off x="1143000" y="1447800"/>
            <a:ext cx="0" cy="381000"/>
          </a:xfrm>
          <a:prstGeom prst="line">
            <a:avLst/>
          </a:prstGeom>
          <a:noFill/>
          <a:ln w="9525">
            <a:solidFill>
              <a:schemeClr val="tx1"/>
            </a:solidFill>
            <a:round/>
            <a:headEnd/>
            <a:tailEnd/>
          </a:ln>
          <a:effectLst/>
        </p:spPr>
        <p:txBody>
          <a:bodyPr wrap="none" anchor="ctr"/>
          <a:lstStyle/>
          <a:p>
            <a:endParaRPr lang="en-US"/>
          </a:p>
        </p:txBody>
      </p:sp>
      <p:sp>
        <p:nvSpPr>
          <p:cNvPr id="258054" name="Line 6"/>
          <p:cNvSpPr>
            <a:spLocks noChangeShapeType="1"/>
          </p:cNvSpPr>
          <p:nvPr/>
        </p:nvSpPr>
        <p:spPr bwMode="auto">
          <a:xfrm>
            <a:off x="8077200" y="1447800"/>
            <a:ext cx="0" cy="381000"/>
          </a:xfrm>
          <a:prstGeom prst="line">
            <a:avLst/>
          </a:prstGeom>
          <a:noFill/>
          <a:ln w="9525">
            <a:solidFill>
              <a:schemeClr val="tx1"/>
            </a:solidFill>
            <a:round/>
            <a:headEnd/>
            <a:tailEnd/>
          </a:ln>
          <a:effectLst/>
        </p:spPr>
        <p:txBody>
          <a:bodyPr wrap="none" anchor="ctr"/>
          <a:lstStyle/>
          <a:p>
            <a:endParaRPr lang="en-US"/>
          </a:p>
        </p:txBody>
      </p:sp>
      <p:sp>
        <p:nvSpPr>
          <p:cNvPr id="258055" name="Rectangle 7"/>
          <p:cNvSpPr>
            <a:spLocks noChangeArrowheads="1"/>
          </p:cNvSpPr>
          <p:nvPr/>
        </p:nvSpPr>
        <p:spPr bwMode="auto">
          <a:xfrm>
            <a:off x="685800" y="1828800"/>
            <a:ext cx="2514600" cy="609600"/>
          </a:xfrm>
          <a:prstGeom prst="rect">
            <a:avLst/>
          </a:prstGeom>
          <a:solidFill>
            <a:schemeClr val="accent1"/>
          </a:solidFill>
          <a:ln w="9525">
            <a:solidFill>
              <a:schemeClr val="tx1"/>
            </a:solidFill>
            <a:miter lim="800000"/>
            <a:headEnd/>
            <a:tailEnd/>
          </a:ln>
          <a:effectLst/>
        </p:spPr>
        <p:txBody>
          <a:bodyPr wrap="none" anchor="ctr"/>
          <a:lstStyle/>
          <a:p>
            <a:pPr algn="ctr"/>
            <a:r>
              <a:rPr lang="en-US" sz="2000">
                <a:solidFill>
                  <a:srgbClr val="FF0066"/>
                </a:solidFill>
              </a:rPr>
              <a:t>Hukum Perdata </a:t>
            </a:r>
          </a:p>
          <a:p>
            <a:pPr algn="ctr"/>
            <a:r>
              <a:rPr lang="en-US" sz="2000">
                <a:solidFill>
                  <a:srgbClr val="FF0066"/>
                </a:solidFill>
              </a:rPr>
              <a:t>(dalam arti luas)</a:t>
            </a:r>
          </a:p>
        </p:txBody>
      </p:sp>
      <p:sp>
        <p:nvSpPr>
          <p:cNvPr id="258056" name="Rectangle 8"/>
          <p:cNvSpPr>
            <a:spLocks noChangeArrowheads="1"/>
          </p:cNvSpPr>
          <p:nvPr/>
        </p:nvSpPr>
        <p:spPr bwMode="auto">
          <a:xfrm>
            <a:off x="6096000" y="1828800"/>
            <a:ext cx="2514600" cy="609600"/>
          </a:xfrm>
          <a:prstGeom prst="rect">
            <a:avLst/>
          </a:prstGeom>
          <a:solidFill>
            <a:schemeClr val="accent1"/>
          </a:solidFill>
          <a:ln w="9525">
            <a:solidFill>
              <a:schemeClr val="tx1"/>
            </a:solidFill>
            <a:miter lim="800000"/>
            <a:headEnd/>
            <a:tailEnd/>
          </a:ln>
          <a:effectLst/>
        </p:spPr>
        <p:txBody>
          <a:bodyPr wrap="none" anchor="ctr"/>
          <a:lstStyle/>
          <a:p>
            <a:pPr algn="ctr"/>
            <a:r>
              <a:rPr lang="en-US" sz="2000">
                <a:solidFill>
                  <a:srgbClr val="FF0066"/>
                </a:solidFill>
              </a:rPr>
              <a:t>Hukum Publik</a:t>
            </a:r>
            <a:endParaRPr lang="en-US" sz="2000"/>
          </a:p>
        </p:txBody>
      </p:sp>
      <p:sp>
        <p:nvSpPr>
          <p:cNvPr id="258057" name="Line 9"/>
          <p:cNvSpPr>
            <a:spLocks noChangeShapeType="1"/>
          </p:cNvSpPr>
          <p:nvPr/>
        </p:nvSpPr>
        <p:spPr bwMode="auto">
          <a:xfrm>
            <a:off x="1143000" y="2438400"/>
            <a:ext cx="0" cy="3200400"/>
          </a:xfrm>
          <a:prstGeom prst="line">
            <a:avLst/>
          </a:prstGeom>
          <a:noFill/>
          <a:ln w="9525">
            <a:solidFill>
              <a:schemeClr val="tx1"/>
            </a:solidFill>
            <a:round/>
            <a:headEnd/>
            <a:tailEnd/>
          </a:ln>
          <a:effectLst/>
        </p:spPr>
        <p:txBody>
          <a:bodyPr wrap="none" anchor="ctr"/>
          <a:lstStyle/>
          <a:p>
            <a:endParaRPr lang="en-US"/>
          </a:p>
        </p:txBody>
      </p:sp>
      <p:sp>
        <p:nvSpPr>
          <p:cNvPr id="258058" name="Line 10"/>
          <p:cNvSpPr>
            <a:spLocks noChangeShapeType="1"/>
          </p:cNvSpPr>
          <p:nvPr/>
        </p:nvSpPr>
        <p:spPr bwMode="auto">
          <a:xfrm>
            <a:off x="1143000" y="4038600"/>
            <a:ext cx="762000" cy="0"/>
          </a:xfrm>
          <a:prstGeom prst="line">
            <a:avLst/>
          </a:prstGeom>
          <a:noFill/>
          <a:ln w="9525">
            <a:solidFill>
              <a:schemeClr val="tx1"/>
            </a:solidFill>
            <a:round/>
            <a:headEnd/>
            <a:tailEnd/>
          </a:ln>
          <a:effectLst/>
        </p:spPr>
        <p:txBody>
          <a:bodyPr wrap="none" anchor="ctr"/>
          <a:lstStyle/>
          <a:p>
            <a:endParaRPr lang="en-US"/>
          </a:p>
        </p:txBody>
      </p:sp>
      <p:sp>
        <p:nvSpPr>
          <p:cNvPr id="258059" name="Line 11"/>
          <p:cNvSpPr>
            <a:spLocks noChangeShapeType="1"/>
          </p:cNvSpPr>
          <p:nvPr/>
        </p:nvSpPr>
        <p:spPr bwMode="auto">
          <a:xfrm>
            <a:off x="1143000" y="5638800"/>
            <a:ext cx="838200" cy="0"/>
          </a:xfrm>
          <a:prstGeom prst="line">
            <a:avLst/>
          </a:prstGeom>
          <a:noFill/>
          <a:ln w="9525">
            <a:solidFill>
              <a:schemeClr val="tx1"/>
            </a:solidFill>
            <a:round/>
            <a:headEnd/>
            <a:tailEnd/>
          </a:ln>
          <a:effectLst/>
        </p:spPr>
        <p:txBody>
          <a:bodyPr wrap="none" anchor="ctr"/>
          <a:lstStyle/>
          <a:p>
            <a:endParaRPr lang="en-US"/>
          </a:p>
        </p:txBody>
      </p:sp>
      <p:sp>
        <p:nvSpPr>
          <p:cNvPr id="258060" name="Rectangle 12"/>
          <p:cNvSpPr>
            <a:spLocks noChangeArrowheads="1"/>
          </p:cNvSpPr>
          <p:nvPr/>
        </p:nvSpPr>
        <p:spPr bwMode="auto">
          <a:xfrm>
            <a:off x="1905000" y="3733800"/>
            <a:ext cx="1752600" cy="609600"/>
          </a:xfrm>
          <a:prstGeom prst="rect">
            <a:avLst/>
          </a:prstGeom>
          <a:solidFill>
            <a:schemeClr val="accent1"/>
          </a:solidFill>
          <a:ln w="9525">
            <a:solidFill>
              <a:schemeClr val="tx1"/>
            </a:solidFill>
            <a:miter lim="800000"/>
            <a:headEnd/>
            <a:tailEnd/>
          </a:ln>
          <a:effectLst/>
        </p:spPr>
        <p:txBody>
          <a:bodyPr wrap="none" anchor="ctr"/>
          <a:lstStyle/>
          <a:p>
            <a:pPr algn="ctr"/>
            <a:r>
              <a:rPr lang="en-US"/>
              <a:t>Hukum Perdata</a:t>
            </a:r>
          </a:p>
        </p:txBody>
      </p:sp>
      <p:sp>
        <p:nvSpPr>
          <p:cNvPr id="258061" name="Line 13"/>
          <p:cNvSpPr>
            <a:spLocks noChangeShapeType="1"/>
          </p:cNvSpPr>
          <p:nvPr/>
        </p:nvSpPr>
        <p:spPr bwMode="auto">
          <a:xfrm flipH="1">
            <a:off x="5486400" y="2133600"/>
            <a:ext cx="609600" cy="0"/>
          </a:xfrm>
          <a:prstGeom prst="line">
            <a:avLst/>
          </a:prstGeom>
          <a:noFill/>
          <a:ln w="9525">
            <a:solidFill>
              <a:schemeClr val="tx1"/>
            </a:solidFill>
            <a:round/>
            <a:headEnd/>
            <a:tailEnd/>
          </a:ln>
          <a:effectLst/>
        </p:spPr>
        <p:txBody>
          <a:bodyPr wrap="none" anchor="ctr"/>
          <a:lstStyle/>
          <a:p>
            <a:endParaRPr lang="en-US"/>
          </a:p>
        </p:txBody>
      </p:sp>
      <p:sp>
        <p:nvSpPr>
          <p:cNvPr id="258062" name="Line 14"/>
          <p:cNvSpPr>
            <a:spLocks noChangeShapeType="1"/>
          </p:cNvSpPr>
          <p:nvPr/>
        </p:nvSpPr>
        <p:spPr bwMode="auto">
          <a:xfrm>
            <a:off x="5486400" y="2133600"/>
            <a:ext cx="0" cy="3733800"/>
          </a:xfrm>
          <a:prstGeom prst="line">
            <a:avLst/>
          </a:prstGeom>
          <a:noFill/>
          <a:ln w="9525">
            <a:solidFill>
              <a:schemeClr val="tx1"/>
            </a:solidFill>
            <a:round/>
            <a:headEnd/>
            <a:tailEnd/>
          </a:ln>
          <a:effectLst/>
        </p:spPr>
        <p:txBody>
          <a:bodyPr wrap="none" anchor="ctr"/>
          <a:lstStyle/>
          <a:p>
            <a:endParaRPr lang="en-US"/>
          </a:p>
        </p:txBody>
      </p:sp>
      <p:sp>
        <p:nvSpPr>
          <p:cNvPr id="258063" name="Line 15"/>
          <p:cNvSpPr>
            <a:spLocks noChangeShapeType="1"/>
          </p:cNvSpPr>
          <p:nvPr/>
        </p:nvSpPr>
        <p:spPr bwMode="auto">
          <a:xfrm>
            <a:off x="5486400" y="3048000"/>
            <a:ext cx="381000" cy="0"/>
          </a:xfrm>
          <a:prstGeom prst="line">
            <a:avLst/>
          </a:prstGeom>
          <a:noFill/>
          <a:ln w="9525">
            <a:solidFill>
              <a:schemeClr val="tx1"/>
            </a:solidFill>
            <a:round/>
            <a:headEnd/>
            <a:tailEnd/>
          </a:ln>
          <a:effectLst/>
        </p:spPr>
        <p:txBody>
          <a:bodyPr wrap="none" anchor="ctr"/>
          <a:lstStyle/>
          <a:p>
            <a:endParaRPr lang="en-US"/>
          </a:p>
        </p:txBody>
      </p:sp>
      <p:sp>
        <p:nvSpPr>
          <p:cNvPr id="258065" name="Rectangle 17"/>
          <p:cNvSpPr>
            <a:spLocks noChangeArrowheads="1"/>
          </p:cNvSpPr>
          <p:nvPr/>
        </p:nvSpPr>
        <p:spPr bwMode="auto">
          <a:xfrm>
            <a:off x="1981200" y="5334000"/>
            <a:ext cx="1600200" cy="609600"/>
          </a:xfrm>
          <a:prstGeom prst="rect">
            <a:avLst/>
          </a:prstGeom>
          <a:solidFill>
            <a:schemeClr val="accent1"/>
          </a:solidFill>
          <a:ln w="9525">
            <a:solidFill>
              <a:schemeClr val="tx1"/>
            </a:solidFill>
            <a:miter lim="800000"/>
            <a:headEnd/>
            <a:tailEnd/>
          </a:ln>
          <a:effectLst/>
        </p:spPr>
        <p:txBody>
          <a:bodyPr wrap="none" anchor="ctr"/>
          <a:lstStyle/>
          <a:p>
            <a:pPr algn="ctr"/>
            <a:r>
              <a:rPr lang="en-US"/>
              <a:t>Hukum Dagang</a:t>
            </a:r>
          </a:p>
        </p:txBody>
      </p:sp>
      <p:sp>
        <p:nvSpPr>
          <p:cNvPr id="258066" name="Line 18"/>
          <p:cNvSpPr>
            <a:spLocks noChangeShapeType="1"/>
          </p:cNvSpPr>
          <p:nvPr/>
        </p:nvSpPr>
        <p:spPr bwMode="auto">
          <a:xfrm>
            <a:off x="5486400" y="3886200"/>
            <a:ext cx="457200" cy="0"/>
          </a:xfrm>
          <a:prstGeom prst="line">
            <a:avLst/>
          </a:prstGeom>
          <a:noFill/>
          <a:ln w="9525">
            <a:solidFill>
              <a:schemeClr val="tx1"/>
            </a:solidFill>
            <a:round/>
            <a:headEnd/>
            <a:tailEnd/>
          </a:ln>
          <a:effectLst/>
        </p:spPr>
        <p:txBody>
          <a:bodyPr wrap="none" anchor="ctr"/>
          <a:lstStyle/>
          <a:p>
            <a:endParaRPr lang="en-US"/>
          </a:p>
        </p:txBody>
      </p:sp>
      <p:sp>
        <p:nvSpPr>
          <p:cNvPr id="258067" name="Line 19"/>
          <p:cNvSpPr>
            <a:spLocks noChangeShapeType="1"/>
          </p:cNvSpPr>
          <p:nvPr/>
        </p:nvSpPr>
        <p:spPr bwMode="auto">
          <a:xfrm>
            <a:off x="5486400" y="4876800"/>
            <a:ext cx="457200" cy="0"/>
          </a:xfrm>
          <a:prstGeom prst="line">
            <a:avLst/>
          </a:prstGeom>
          <a:noFill/>
          <a:ln w="9525">
            <a:solidFill>
              <a:schemeClr val="tx1"/>
            </a:solidFill>
            <a:round/>
            <a:headEnd/>
            <a:tailEnd/>
          </a:ln>
          <a:effectLst/>
        </p:spPr>
        <p:txBody>
          <a:bodyPr wrap="none" anchor="ctr"/>
          <a:lstStyle/>
          <a:p>
            <a:endParaRPr lang="en-US"/>
          </a:p>
        </p:txBody>
      </p:sp>
      <p:sp>
        <p:nvSpPr>
          <p:cNvPr id="258068" name="Line 20"/>
          <p:cNvSpPr>
            <a:spLocks noChangeShapeType="1"/>
          </p:cNvSpPr>
          <p:nvPr/>
        </p:nvSpPr>
        <p:spPr bwMode="auto">
          <a:xfrm>
            <a:off x="5486400" y="5867400"/>
            <a:ext cx="457200" cy="0"/>
          </a:xfrm>
          <a:prstGeom prst="line">
            <a:avLst/>
          </a:prstGeom>
          <a:noFill/>
          <a:ln w="9525">
            <a:solidFill>
              <a:schemeClr val="tx1"/>
            </a:solidFill>
            <a:round/>
            <a:headEnd/>
            <a:tailEnd/>
          </a:ln>
          <a:effectLst/>
        </p:spPr>
        <p:txBody>
          <a:bodyPr wrap="none" anchor="ctr"/>
          <a:lstStyle/>
          <a:p>
            <a:endParaRPr lang="en-US"/>
          </a:p>
        </p:txBody>
      </p:sp>
      <p:sp>
        <p:nvSpPr>
          <p:cNvPr id="258069" name="Rectangle 21"/>
          <p:cNvSpPr>
            <a:spLocks noChangeArrowheads="1"/>
          </p:cNvSpPr>
          <p:nvPr/>
        </p:nvSpPr>
        <p:spPr bwMode="auto">
          <a:xfrm>
            <a:off x="5867400" y="2819400"/>
            <a:ext cx="3048000" cy="381000"/>
          </a:xfrm>
          <a:prstGeom prst="rect">
            <a:avLst/>
          </a:prstGeom>
          <a:solidFill>
            <a:schemeClr val="accent1"/>
          </a:solidFill>
          <a:ln w="9525">
            <a:solidFill>
              <a:schemeClr val="tx1"/>
            </a:solidFill>
            <a:miter lim="800000"/>
            <a:headEnd/>
            <a:tailEnd/>
          </a:ln>
          <a:effectLst/>
        </p:spPr>
        <p:txBody>
          <a:bodyPr wrap="none" anchor="ctr"/>
          <a:lstStyle/>
          <a:p>
            <a:pPr algn="ctr"/>
            <a:r>
              <a:rPr lang="en-US"/>
              <a:t>Hukum Administrasi</a:t>
            </a:r>
          </a:p>
        </p:txBody>
      </p:sp>
      <p:sp>
        <p:nvSpPr>
          <p:cNvPr id="258070" name="Rectangle 22"/>
          <p:cNvSpPr>
            <a:spLocks noChangeArrowheads="1"/>
          </p:cNvSpPr>
          <p:nvPr/>
        </p:nvSpPr>
        <p:spPr bwMode="auto">
          <a:xfrm>
            <a:off x="5943600" y="3657600"/>
            <a:ext cx="3048000" cy="381000"/>
          </a:xfrm>
          <a:prstGeom prst="rect">
            <a:avLst/>
          </a:prstGeom>
          <a:solidFill>
            <a:schemeClr val="accent1"/>
          </a:solidFill>
          <a:ln w="9525">
            <a:solidFill>
              <a:schemeClr val="tx1"/>
            </a:solidFill>
            <a:miter lim="800000"/>
            <a:headEnd/>
            <a:tailEnd/>
          </a:ln>
          <a:effectLst/>
        </p:spPr>
        <p:txBody>
          <a:bodyPr wrap="none" anchor="ctr"/>
          <a:lstStyle/>
          <a:p>
            <a:pPr algn="ctr"/>
            <a:r>
              <a:rPr lang="en-US"/>
              <a:t>Hukum Pidana</a:t>
            </a:r>
          </a:p>
        </p:txBody>
      </p:sp>
      <p:sp>
        <p:nvSpPr>
          <p:cNvPr id="258071" name="Rectangle 23"/>
          <p:cNvSpPr>
            <a:spLocks noChangeArrowheads="1"/>
          </p:cNvSpPr>
          <p:nvPr/>
        </p:nvSpPr>
        <p:spPr bwMode="auto">
          <a:xfrm>
            <a:off x="5943600" y="4648200"/>
            <a:ext cx="3048000" cy="381000"/>
          </a:xfrm>
          <a:prstGeom prst="rect">
            <a:avLst/>
          </a:prstGeom>
          <a:solidFill>
            <a:schemeClr val="accent1"/>
          </a:solidFill>
          <a:ln w="9525">
            <a:solidFill>
              <a:schemeClr val="tx1"/>
            </a:solidFill>
            <a:miter lim="800000"/>
            <a:headEnd/>
            <a:tailEnd/>
          </a:ln>
          <a:effectLst/>
        </p:spPr>
        <p:txBody>
          <a:bodyPr wrap="none" anchor="ctr"/>
          <a:lstStyle/>
          <a:p>
            <a:pPr algn="ctr"/>
            <a:r>
              <a:rPr lang="en-US"/>
              <a:t>Hukum Perdata Internasional</a:t>
            </a:r>
          </a:p>
        </p:txBody>
      </p:sp>
      <p:sp>
        <p:nvSpPr>
          <p:cNvPr id="258072" name="Rectangle 24"/>
          <p:cNvSpPr>
            <a:spLocks noChangeArrowheads="1"/>
          </p:cNvSpPr>
          <p:nvPr/>
        </p:nvSpPr>
        <p:spPr bwMode="auto">
          <a:xfrm>
            <a:off x="5943600" y="5715000"/>
            <a:ext cx="3048000" cy="609600"/>
          </a:xfrm>
          <a:prstGeom prst="rect">
            <a:avLst/>
          </a:prstGeom>
          <a:solidFill>
            <a:schemeClr val="accent1"/>
          </a:solidFill>
          <a:ln w="9525">
            <a:solidFill>
              <a:schemeClr val="tx1"/>
            </a:solidFill>
            <a:miter lim="800000"/>
            <a:headEnd/>
            <a:tailEnd/>
          </a:ln>
          <a:effectLst/>
        </p:spPr>
        <p:txBody>
          <a:bodyPr wrap="none" anchor="ctr"/>
          <a:lstStyle/>
          <a:p>
            <a:pPr algn="ctr"/>
            <a:r>
              <a:rPr lang="en-US"/>
              <a:t>Hukum Acara</a:t>
            </a:r>
          </a:p>
          <a:p>
            <a:pPr algn="ctr"/>
            <a:r>
              <a:rPr lang="en-US"/>
              <a:t>Perdata/Pidana</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3" name="Rectangle 3"/>
          <p:cNvSpPr>
            <a:spLocks noGrp="1" noChangeArrowheads="1"/>
          </p:cNvSpPr>
          <p:nvPr>
            <p:ph idx="1"/>
          </p:nvPr>
        </p:nvSpPr>
        <p:spPr/>
        <p:txBody>
          <a:bodyPr rtlCol="0">
            <a:normAutofit fontScale="92500"/>
          </a:bodyPr>
          <a:lstStyle/>
          <a:p>
            <a:pPr marL="548640" indent="-411480" eaLnBrk="1" fontAlgn="auto" hangingPunct="1">
              <a:spcAft>
                <a:spcPts val="0"/>
              </a:spcAft>
              <a:buClr>
                <a:schemeClr val="tx1">
                  <a:shade val="95000"/>
                </a:schemeClr>
              </a:buClr>
              <a:buFont typeface="Wingdings 2"/>
              <a:buChar char=""/>
              <a:defRPr/>
            </a:pPr>
            <a:r>
              <a:rPr lang="en-US" sz="2400" dirty="0" err="1"/>
              <a:t>Ketidakseimbangan</a:t>
            </a:r>
            <a:r>
              <a:rPr lang="en-US" sz="2400" dirty="0"/>
              <a:t> </a:t>
            </a:r>
            <a:r>
              <a:rPr lang="en-US" sz="2400" dirty="0" err="1"/>
              <a:t>antara</a:t>
            </a:r>
            <a:r>
              <a:rPr lang="en-US" sz="2400" dirty="0"/>
              <a:t> </a:t>
            </a:r>
            <a:r>
              <a:rPr lang="en-US" sz="2400" dirty="0" err="1"/>
              <a:t>produsen</a:t>
            </a:r>
            <a:r>
              <a:rPr lang="en-US" sz="2400" dirty="0"/>
              <a:t> </a:t>
            </a:r>
            <a:r>
              <a:rPr lang="en-US" sz="2400" dirty="0" err="1"/>
              <a:t>dan</a:t>
            </a:r>
            <a:r>
              <a:rPr lang="en-US" sz="2400" dirty="0"/>
              <a:t> </a:t>
            </a:r>
            <a:r>
              <a:rPr lang="en-US" sz="2400" dirty="0" err="1"/>
              <a:t>konsumen</a:t>
            </a:r>
            <a:r>
              <a:rPr lang="en-US" sz="2400" dirty="0"/>
              <a:t> </a:t>
            </a:r>
            <a:r>
              <a:rPr lang="en-US" sz="2400" dirty="0">
                <a:sym typeface="Wingdings" pitchFamily="2" charset="2"/>
              </a:rPr>
              <a:t></a:t>
            </a:r>
            <a:r>
              <a:rPr lang="en-US" sz="2400" dirty="0"/>
              <a:t> </a:t>
            </a:r>
            <a:r>
              <a:rPr lang="en-US" sz="2400" dirty="0" err="1"/>
              <a:t>dikompensasi</a:t>
            </a:r>
            <a:endParaRPr lang="en-US" sz="2400" dirty="0"/>
          </a:p>
          <a:p>
            <a:pPr marL="868680" lvl="1" indent="-283464" eaLnBrk="1" fontAlgn="auto" hangingPunct="1">
              <a:spcAft>
                <a:spcPts val="0"/>
              </a:spcAft>
              <a:buFont typeface="Wingdings 2"/>
              <a:buChar char=""/>
              <a:defRPr/>
            </a:pPr>
            <a:r>
              <a:rPr lang="en-US" dirty="0" err="1"/>
              <a:t>Kekuatan</a:t>
            </a:r>
            <a:r>
              <a:rPr lang="en-US" dirty="0"/>
              <a:t> </a:t>
            </a:r>
            <a:r>
              <a:rPr lang="en-US" dirty="0" err="1" smtClean="0"/>
              <a:t>kapital</a:t>
            </a:r>
            <a:r>
              <a:rPr lang="en-US" dirty="0" smtClean="0"/>
              <a:t>/modal,</a:t>
            </a:r>
            <a:endParaRPr lang="en-US" dirty="0"/>
          </a:p>
          <a:p>
            <a:pPr marL="868680" lvl="1" indent="-283464" eaLnBrk="1" fontAlgn="auto" hangingPunct="1">
              <a:spcAft>
                <a:spcPts val="0"/>
              </a:spcAft>
              <a:buFont typeface="Wingdings 2"/>
              <a:buChar char=""/>
              <a:defRPr/>
            </a:pPr>
            <a:r>
              <a:rPr lang="en-US" dirty="0" err="1"/>
              <a:t>Produsen</a:t>
            </a:r>
            <a:r>
              <a:rPr lang="en-US" dirty="0"/>
              <a:t> </a:t>
            </a:r>
            <a:r>
              <a:rPr lang="en-US" dirty="0" err="1"/>
              <a:t>lebih</a:t>
            </a:r>
            <a:r>
              <a:rPr lang="en-US" dirty="0"/>
              <a:t> </a:t>
            </a:r>
            <a:r>
              <a:rPr lang="en-US" dirty="0" err="1"/>
              <a:t>terorganisasi</a:t>
            </a:r>
            <a:r>
              <a:rPr lang="en-US" dirty="0"/>
              <a:t>, </a:t>
            </a:r>
            <a:r>
              <a:rPr lang="en-US" dirty="0" err="1" smtClean="0"/>
              <a:t>konsumen</a:t>
            </a:r>
            <a:r>
              <a:rPr lang="en-US" dirty="0" smtClean="0"/>
              <a:t> </a:t>
            </a:r>
            <a:r>
              <a:rPr lang="en-US" dirty="0" err="1"/>
              <a:t>lebih</a:t>
            </a:r>
            <a:r>
              <a:rPr lang="en-US" dirty="0"/>
              <a:t> </a:t>
            </a:r>
            <a:r>
              <a:rPr lang="en-US" dirty="0" smtClean="0"/>
              <a:t>individual,</a:t>
            </a:r>
            <a:endParaRPr lang="en-US" dirty="0"/>
          </a:p>
          <a:p>
            <a:pPr marL="868680" lvl="1" indent="-283464" eaLnBrk="1" fontAlgn="auto" hangingPunct="1">
              <a:spcAft>
                <a:spcPts val="0"/>
              </a:spcAft>
              <a:buFont typeface="Wingdings 2"/>
              <a:buChar char=""/>
              <a:defRPr/>
            </a:pPr>
            <a:r>
              <a:rPr lang="en-US" dirty="0" err="1"/>
              <a:t>Produsen</a:t>
            </a:r>
            <a:r>
              <a:rPr lang="en-US" dirty="0"/>
              <a:t> </a:t>
            </a:r>
            <a:r>
              <a:rPr lang="en-US" dirty="0" err="1"/>
              <a:t>diberikan</a:t>
            </a:r>
            <a:r>
              <a:rPr lang="en-US" dirty="0"/>
              <a:t> </a:t>
            </a:r>
            <a:r>
              <a:rPr lang="en-US" dirty="0" err="1"/>
              <a:t>kemudahan-kemudahan</a:t>
            </a:r>
            <a:r>
              <a:rPr lang="en-US" dirty="0"/>
              <a:t> </a:t>
            </a:r>
            <a:r>
              <a:rPr lang="en-US" dirty="0" err="1"/>
              <a:t>oleh</a:t>
            </a:r>
            <a:r>
              <a:rPr lang="en-US" dirty="0"/>
              <a:t> </a:t>
            </a:r>
            <a:r>
              <a:rPr lang="en-US" dirty="0" err="1" smtClean="0"/>
              <a:t>pemerintah</a:t>
            </a:r>
            <a:r>
              <a:rPr lang="en-US" dirty="0" smtClean="0"/>
              <a:t>.</a:t>
            </a:r>
            <a:endParaRPr lang="en-US" dirty="0"/>
          </a:p>
          <a:p>
            <a:pPr marL="548640" indent="-411480" eaLnBrk="1" fontAlgn="auto" hangingPunct="1">
              <a:spcAft>
                <a:spcPts val="0"/>
              </a:spcAft>
              <a:buClr>
                <a:schemeClr val="tx1">
                  <a:shade val="95000"/>
                </a:schemeClr>
              </a:buClr>
              <a:buFont typeface="Wingdings 2"/>
              <a:buChar char=""/>
              <a:defRPr/>
            </a:pPr>
            <a:r>
              <a:rPr lang="en-US" sz="2400" dirty="0" err="1"/>
              <a:t>Caranya</a:t>
            </a:r>
            <a:r>
              <a:rPr lang="en-US" sz="2400" dirty="0"/>
              <a:t>: </a:t>
            </a:r>
            <a:r>
              <a:rPr lang="en-US" sz="2400" dirty="0" err="1"/>
              <a:t>gerakan</a:t>
            </a:r>
            <a:r>
              <a:rPr lang="en-US" sz="2400" dirty="0"/>
              <a:t> </a:t>
            </a:r>
            <a:r>
              <a:rPr lang="en-US" sz="2400" dirty="0" err="1"/>
              <a:t>perlindungan</a:t>
            </a:r>
            <a:r>
              <a:rPr lang="en-US" sz="2400" dirty="0"/>
              <a:t> </a:t>
            </a:r>
            <a:r>
              <a:rPr lang="en-US" sz="2400" dirty="0" err="1"/>
              <a:t>konsumen</a:t>
            </a:r>
            <a:r>
              <a:rPr lang="en-US" sz="2400" dirty="0"/>
              <a:t>, </a:t>
            </a:r>
            <a:r>
              <a:rPr lang="en-US" sz="2400" dirty="0" err="1"/>
              <a:t>perangkat</a:t>
            </a:r>
            <a:r>
              <a:rPr lang="en-US" sz="2400" dirty="0"/>
              <a:t> </a:t>
            </a:r>
            <a:r>
              <a:rPr lang="en-US" sz="2400" dirty="0" err="1"/>
              <a:t>kelembagaan</a:t>
            </a:r>
            <a:r>
              <a:rPr lang="en-US" sz="2400" dirty="0"/>
              <a:t> </a:t>
            </a:r>
            <a:r>
              <a:rPr lang="en-US" sz="2400" dirty="0" err="1"/>
              <a:t>dan</a:t>
            </a:r>
            <a:r>
              <a:rPr lang="en-US" sz="2400" dirty="0"/>
              <a:t> </a:t>
            </a:r>
            <a:r>
              <a:rPr lang="en-US" sz="2400" dirty="0" err="1"/>
              <a:t>hukum</a:t>
            </a:r>
            <a:r>
              <a:rPr lang="en-US" sz="2400" dirty="0"/>
              <a:t>, </a:t>
            </a:r>
            <a:r>
              <a:rPr lang="en-US" sz="2400" dirty="0" err="1"/>
              <a:t>dan</a:t>
            </a:r>
            <a:r>
              <a:rPr lang="en-US" sz="2400" dirty="0"/>
              <a:t> </a:t>
            </a:r>
            <a:r>
              <a:rPr lang="en-US" sz="2400" dirty="0" err="1"/>
              <a:t>upaya</a:t>
            </a:r>
            <a:r>
              <a:rPr lang="en-US" sz="2400" dirty="0"/>
              <a:t> lain </a:t>
            </a:r>
            <a:r>
              <a:rPr lang="en-US" sz="2400" dirty="0" err="1"/>
              <a:t>supaya</a:t>
            </a:r>
            <a:r>
              <a:rPr lang="en-US" sz="2400" dirty="0"/>
              <a:t> </a:t>
            </a:r>
            <a:r>
              <a:rPr lang="en-US" sz="2400" dirty="0" err="1"/>
              <a:t>konsumen</a:t>
            </a:r>
            <a:r>
              <a:rPr lang="en-US" sz="2400" dirty="0"/>
              <a:t> </a:t>
            </a:r>
            <a:r>
              <a:rPr lang="en-US" sz="2400" dirty="0" err="1"/>
              <a:t>bisa</a:t>
            </a:r>
            <a:r>
              <a:rPr lang="en-US" sz="2400" dirty="0"/>
              <a:t> </a:t>
            </a:r>
            <a:r>
              <a:rPr lang="en-US" sz="2400" dirty="0" err="1"/>
              <a:t>mengkonsumsi</a:t>
            </a:r>
            <a:r>
              <a:rPr lang="en-US" sz="2400" dirty="0"/>
              <a:t> </a:t>
            </a:r>
            <a:r>
              <a:rPr lang="en-US" sz="2400" dirty="0" err="1"/>
              <a:t>dengan</a:t>
            </a:r>
            <a:r>
              <a:rPr lang="en-US" sz="2400" dirty="0"/>
              <a:t> </a:t>
            </a:r>
            <a:r>
              <a:rPr lang="en-US" sz="2400" dirty="0" err="1"/>
              <a:t>lebih</a:t>
            </a:r>
            <a:r>
              <a:rPr lang="en-US" sz="2400" dirty="0"/>
              <a:t> </a:t>
            </a:r>
            <a:r>
              <a:rPr lang="en-US" sz="2400" dirty="0" err="1" smtClean="0"/>
              <a:t>aman</a:t>
            </a:r>
            <a:r>
              <a:rPr lang="en-US" sz="2400" dirty="0" smtClean="0"/>
              <a:t>.</a:t>
            </a:r>
            <a:endParaRPr lang="en-US" sz="2400" dirty="0"/>
          </a:p>
          <a:p>
            <a:pPr marL="548640" indent="-411480" eaLnBrk="1" fontAlgn="auto" hangingPunct="1">
              <a:spcAft>
                <a:spcPts val="0"/>
              </a:spcAft>
              <a:buClr>
                <a:schemeClr val="tx1">
                  <a:shade val="95000"/>
                </a:schemeClr>
              </a:buClr>
              <a:buFont typeface="Wingdings 2"/>
              <a:buChar char=""/>
              <a:defRPr/>
            </a:pPr>
            <a:r>
              <a:rPr lang="en-US" sz="2400" dirty="0"/>
              <a:t>Hal </a:t>
            </a:r>
            <a:r>
              <a:rPr lang="en-US" sz="2400" dirty="0" err="1"/>
              <a:t>ini</a:t>
            </a:r>
            <a:r>
              <a:rPr lang="en-US" sz="2400" dirty="0"/>
              <a:t> </a:t>
            </a:r>
            <a:r>
              <a:rPr lang="en-US" sz="2400" dirty="0" err="1"/>
              <a:t>merupakan</a:t>
            </a:r>
            <a:r>
              <a:rPr lang="en-US" sz="2400" dirty="0"/>
              <a:t> </a:t>
            </a:r>
            <a:r>
              <a:rPr lang="en-US" sz="2400" dirty="0" err="1"/>
              <a:t>keharusan</a:t>
            </a:r>
            <a:r>
              <a:rPr lang="en-US" sz="2400" dirty="0"/>
              <a:t>, </a:t>
            </a:r>
            <a:r>
              <a:rPr lang="en-US" sz="2400" dirty="0" err="1"/>
              <a:t>karena</a:t>
            </a:r>
            <a:r>
              <a:rPr lang="en-US" sz="2400" dirty="0"/>
              <a:t> </a:t>
            </a:r>
            <a:r>
              <a:rPr lang="en-US" sz="2400" dirty="0" err="1"/>
              <a:t>perkembangan</a:t>
            </a:r>
            <a:r>
              <a:rPr lang="en-US" sz="2400" dirty="0"/>
              <a:t> </a:t>
            </a:r>
            <a:r>
              <a:rPr lang="en-US" sz="2400" dirty="0" err="1"/>
              <a:t>ekonomi</a:t>
            </a:r>
            <a:r>
              <a:rPr lang="en-US" sz="2400" dirty="0"/>
              <a:t> </a:t>
            </a:r>
            <a:r>
              <a:rPr lang="en-US" sz="2400" dirty="0" err="1"/>
              <a:t>dan</a:t>
            </a:r>
            <a:r>
              <a:rPr lang="en-US" sz="2400" dirty="0"/>
              <a:t> </a:t>
            </a:r>
            <a:r>
              <a:rPr lang="en-US" sz="2400" dirty="0" err="1"/>
              <a:t>industri</a:t>
            </a:r>
            <a:r>
              <a:rPr lang="en-US" sz="2400" dirty="0"/>
              <a:t> </a:t>
            </a:r>
            <a:r>
              <a:rPr lang="en-US" sz="2400" dirty="0" err="1"/>
              <a:t>maju</a:t>
            </a:r>
            <a:r>
              <a:rPr lang="en-US" sz="2400" dirty="0"/>
              <a:t> </a:t>
            </a:r>
            <a:r>
              <a:rPr lang="en-US" sz="2400" dirty="0">
                <a:sym typeface="Wingdings" pitchFamily="2" charset="2"/>
              </a:rPr>
              <a:t></a:t>
            </a:r>
            <a:r>
              <a:rPr lang="en-US" sz="2400" dirty="0"/>
              <a:t> </a:t>
            </a:r>
            <a:r>
              <a:rPr lang="en-US" sz="2400" dirty="0" err="1"/>
              <a:t>dampak</a:t>
            </a:r>
            <a:r>
              <a:rPr lang="en-US" sz="2400" dirty="0"/>
              <a:t> </a:t>
            </a:r>
            <a:r>
              <a:rPr lang="en-US" sz="2400" dirty="0" err="1" smtClean="0"/>
              <a:t>negatif</a:t>
            </a:r>
            <a:r>
              <a:rPr lang="en-US" sz="2400" dirty="0" smtClean="0"/>
              <a:t>.</a:t>
            </a:r>
            <a:endParaRPr lang="en-US" sz="2400"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normAutofit/>
          </a:bodyPr>
          <a:lstStyle/>
          <a:p>
            <a:pPr>
              <a:defRPr/>
            </a:pPr>
            <a:fld id="{AC676B0D-D469-4623-91A5-41761E8409A3}" type="slidenum">
              <a:rPr lang="en-US"/>
              <a:pPr>
                <a:defRPr/>
              </a:pPr>
              <a:t>38</a:t>
            </a:fld>
            <a:endParaRPr lang="en-US"/>
          </a:p>
        </p:txBody>
      </p:sp>
      <p:sp>
        <p:nvSpPr>
          <p:cNvPr id="3074" name="Rectangle 2"/>
          <p:cNvSpPr>
            <a:spLocks noGrp="1" noChangeArrowheads="1"/>
          </p:cNvSpPr>
          <p:nvPr>
            <p:ph type="title"/>
          </p:nvPr>
        </p:nvSpPr>
        <p:spPr/>
        <p:txBody>
          <a:bodyPr/>
          <a:lstStyle/>
          <a:p>
            <a:pPr eaLnBrk="1" hangingPunct="1"/>
            <a:r>
              <a:rPr lang="en-US" dirty="0" err="1" smtClean="0"/>
              <a:t>Pendahuluan</a:t>
            </a:r>
            <a:endParaRPr lang="en-US" dirty="0" smtClean="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p:txBody>
          <a:bodyPr>
            <a:normAutofit lnSpcReduction="10000"/>
          </a:bodyPr>
          <a:lstStyle/>
          <a:p>
            <a:pPr eaLnBrk="1" hangingPunct="1">
              <a:lnSpc>
                <a:spcPct val="80000"/>
              </a:lnSpc>
            </a:pPr>
            <a:r>
              <a:rPr lang="en-US" sz="2600" dirty="0" err="1" smtClean="0"/>
              <a:t>Perkembangan</a:t>
            </a:r>
            <a:r>
              <a:rPr lang="en-US" sz="2600" dirty="0" smtClean="0"/>
              <a:t> </a:t>
            </a:r>
            <a:r>
              <a:rPr lang="en-US" sz="2600" dirty="0" err="1" smtClean="0"/>
              <a:t>industri</a:t>
            </a:r>
            <a:r>
              <a:rPr lang="en-US" sz="2600" dirty="0" smtClean="0"/>
              <a:t> </a:t>
            </a:r>
            <a:r>
              <a:rPr lang="en-US" sz="2600" dirty="0" err="1" smtClean="0"/>
              <a:t>dan</a:t>
            </a:r>
            <a:r>
              <a:rPr lang="en-US" sz="2600" dirty="0" smtClean="0"/>
              <a:t> </a:t>
            </a:r>
            <a:r>
              <a:rPr lang="en-US" sz="2600" dirty="0" err="1" smtClean="0"/>
              <a:t>gerak</a:t>
            </a:r>
            <a:r>
              <a:rPr lang="en-US" sz="2600" dirty="0" smtClean="0"/>
              <a:t> modal yang </a:t>
            </a:r>
            <a:r>
              <a:rPr lang="en-US" sz="2600" dirty="0" err="1" smtClean="0"/>
              <a:t>cepat</a:t>
            </a:r>
            <a:r>
              <a:rPr lang="en-US" sz="2600" dirty="0" smtClean="0"/>
              <a:t> </a:t>
            </a:r>
            <a:r>
              <a:rPr lang="en-US" sz="2600" dirty="0" err="1" smtClean="0"/>
              <a:t>menyebabkan</a:t>
            </a:r>
            <a:r>
              <a:rPr lang="en-US" sz="2600" dirty="0" smtClean="0"/>
              <a:t> </a:t>
            </a:r>
            <a:r>
              <a:rPr lang="en-US" sz="2600" dirty="0" err="1" smtClean="0"/>
              <a:t>produksi</a:t>
            </a:r>
            <a:r>
              <a:rPr lang="en-US" sz="2600" dirty="0" smtClean="0"/>
              <a:t> </a:t>
            </a:r>
            <a:r>
              <a:rPr lang="en-US" sz="2600" dirty="0" err="1" smtClean="0"/>
              <a:t>barang</a:t>
            </a:r>
            <a:r>
              <a:rPr lang="en-US" sz="2600" dirty="0" smtClean="0"/>
              <a:t> </a:t>
            </a:r>
            <a:r>
              <a:rPr lang="en-US" sz="2600" dirty="0" err="1" smtClean="0"/>
              <a:t>dan</a:t>
            </a:r>
            <a:r>
              <a:rPr lang="en-US" sz="2600" dirty="0" smtClean="0"/>
              <a:t> </a:t>
            </a:r>
            <a:r>
              <a:rPr lang="en-US" sz="2600" dirty="0" err="1" smtClean="0"/>
              <a:t>jasa</a:t>
            </a:r>
            <a:r>
              <a:rPr lang="en-US" sz="2600" dirty="0" smtClean="0"/>
              <a:t> </a:t>
            </a:r>
            <a:r>
              <a:rPr lang="en-US" sz="2600" dirty="0" err="1" smtClean="0"/>
              <a:t>semakin</a:t>
            </a:r>
            <a:r>
              <a:rPr lang="en-US" sz="2600" dirty="0" smtClean="0"/>
              <a:t> </a:t>
            </a:r>
            <a:r>
              <a:rPr lang="en-US" sz="2600" dirty="0" err="1" smtClean="0"/>
              <a:t>kompleks</a:t>
            </a:r>
            <a:r>
              <a:rPr lang="en-US" sz="2600" dirty="0" smtClean="0"/>
              <a:t>.</a:t>
            </a:r>
          </a:p>
          <a:p>
            <a:pPr eaLnBrk="1" hangingPunct="1">
              <a:lnSpc>
                <a:spcPct val="80000"/>
              </a:lnSpc>
            </a:pPr>
            <a:r>
              <a:rPr lang="en-US" sz="2600" dirty="0" err="1" smtClean="0"/>
              <a:t>Informasi</a:t>
            </a:r>
            <a:r>
              <a:rPr lang="en-US" sz="2600" dirty="0" smtClean="0"/>
              <a:t> </a:t>
            </a:r>
            <a:r>
              <a:rPr lang="en-US" sz="2600" dirty="0" err="1" smtClean="0"/>
              <a:t>di</a:t>
            </a:r>
            <a:r>
              <a:rPr lang="en-US" sz="2600" dirty="0" smtClean="0"/>
              <a:t> </a:t>
            </a:r>
            <a:r>
              <a:rPr lang="en-US" sz="2600" dirty="0" err="1" smtClean="0"/>
              <a:t>balik</a:t>
            </a:r>
            <a:r>
              <a:rPr lang="en-US" sz="2600" dirty="0" smtClean="0"/>
              <a:t> </a:t>
            </a:r>
            <a:r>
              <a:rPr lang="en-US" sz="2600" dirty="0" err="1" smtClean="0"/>
              <a:t>proses</a:t>
            </a:r>
            <a:r>
              <a:rPr lang="en-US" sz="2600" dirty="0" smtClean="0"/>
              <a:t> </a:t>
            </a:r>
            <a:r>
              <a:rPr lang="en-US" sz="2600" dirty="0" err="1" smtClean="0"/>
              <a:t>industri</a:t>
            </a:r>
            <a:r>
              <a:rPr lang="en-US" sz="2600" dirty="0" smtClean="0"/>
              <a:t> </a:t>
            </a:r>
            <a:r>
              <a:rPr lang="en-US" sz="2600" dirty="0" smtClean="0">
                <a:sym typeface="Wingdings" pitchFamily="2" charset="2"/>
              </a:rPr>
              <a:t></a:t>
            </a:r>
            <a:r>
              <a:rPr lang="en-US" sz="2600" dirty="0" smtClean="0"/>
              <a:t> </a:t>
            </a:r>
            <a:r>
              <a:rPr lang="en-US" sz="2600" dirty="0" err="1" smtClean="0"/>
              <a:t>salah</a:t>
            </a:r>
            <a:r>
              <a:rPr lang="en-US" sz="2600" dirty="0" smtClean="0"/>
              <a:t> </a:t>
            </a:r>
            <a:r>
              <a:rPr lang="en-US" sz="2600" dirty="0" err="1" smtClean="0"/>
              <a:t>satu</a:t>
            </a:r>
            <a:r>
              <a:rPr lang="en-US" sz="2600" dirty="0" smtClean="0"/>
              <a:t> </a:t>
            </a:r>
            <a:r>
              <a:rPr lang="en-US" sz="2600" dirty="0" err="1" smtClean="0"/>
              <a:t>faktor</a:t>
            </a:r>
            <a:r>
              <a:rPr lang="en-US" sz="2600" dirty="0" smtClean="0"/>
              <a:t> </a:t>
            </a:r>
            <a:r>
              <a:rPr lang="en-US" sz="2600" dirty="0" err="1" smtClean="0"/>
              <a:t>persaingan</a:t>
            </a:r>
            <a:r>
              <a:rPr lang="en-US" sz="2600" dirty="0" smtClean="0"/>
              <a:t>.</a:t>
            </a:r>
          </a:p>
          <a:p>
            <a:pPr eaLnBrk="1" hangingPunct="1">
              <a:lnSpc>
                <a:spcPct val="80000"/>
              </a:lnSpc>
            </a:pPr>
            <a:r>
              <a:rPr lang="en-US" sz="2600" dirty="0" smtClean="0"/>
              <a:t>Hal lain, </a:t>
            </a:r>
            <a:r>
              <a:rPr lang="en-US" sz="2600" dirty="0" err="1" smtClean="0"/>
              <a:t>konsumen</a:t>
            </a:r>
            <a:r>
              <a:rPr lang="en-US" sz="2600" dirty="0" smtClean="0"/>
              <a:t> </a:t>
            </a:r>
            <a:r>
              <a:rPr lang="en-US" sz="2600" dirty="0" err="1" smtClean="0"/>
              <a:t>golongan</a:t>
            </a:r>
            <a:r>
              <a:rPr lang="en-US" sz="2600" dirty="0" smtClean="0"/>
              <a:t> </a:t>
            </a:r>
            <a:r>
              <a:rPr lang="en-US" sz="2600" dirty="0" err="1" smtClean="0"/>
              <a:t>bawah</a:t>
            </a:r>
            <a:r>
              <a:rPr lang="en-US" sz="2600" dirty="0" smtClean="0"/>
              <a:t> </a:t>
            </a:r>
            <a:r>
              <a:rPr lang="en-US" sz="2600" dirty="0" err="1" smtClean="0"/>
              <a:t>mempunyai</a:t>
            </a:r>
            <a:r>
              <a:rPr lang="en-US" sz="2600" dirty="0" smtClean="0"/>
              <a:t> </a:t>
            </a:r>
            <a:r>
              <a:rPr lang="en-US" sz="2600" dirty="0" err="1" smtClean="0"/>
              <a:t>pilihan</a:t>
            </a:r>
            <a:r>
              <a:rPr lang="en-US" sz="2600" dirty="0" smtClean="0"/>
              <a:t> yang </a:t>
            </a:r>
            <a:r>
              <a:rPr lang="en-US" sz="2600" dirty="0" err="1" smtClean="0"/>
              <a:t>terbatas</a:t>
            </a:r>
            <a:r>
              <a:rPr lang="en-US" sz="2600" dirty="0" smtClean="0"/>
              <a:t> </a:t>
            </a:r>
            <a:r>
              <a:rPr lang="en-US" sz="2600" dirty="0" err="1" smtClean="0"/>
              <a:t>hanya</a:t>
            </a:r>
            <a:r>
              <a:rPr lang="en-US" sz="2600" dirty="0" smtClean="0"/>
              <a:t> </a:t>
            </a:r>
            <a:r>
              <a:rPr lang="en-US" sz="2600" dirty="0" err="1" smtClean="0"/>
              <a:t>untuk</a:t>
            </a:r>
            <a:r>
              <a:rPr lang="en-US" sz="2600" dirty="0" smtClean="0"/>
              <a:t> </a:t>
            </a:r>
            <a:r>
              <a:rPr lang="en-US" sz="2600" dirty="0" err="1" smtClean="0"/>
              <a:t>barang-barang</a:t>
            </a:r>
            <a:r>
              <a:rPr lang="en-US" sz="2600" dirty="0" smtClean="0"/>
              <a:t> </a:t>
            </a:r>
            <a:r>
              <a:rPr lang="en-US" sz="2600" dirty="0" err="1" smtClean="0"/>
              <a:t>murah</a:t>
            </a:r>
            <a:r>
              <a:rPr lang="en-US" sz="2600" dirty="0" smtClean="0"/>
              <a:t>.</a:t>
            </a:r>
          </a:p>
          <a:p>
            <a:pPr eaLnBrk="1" hangingPunct="1">
              <a:lnSpc>
                <a:spcPct val="80000"/>
              </a:lnSpc>
            </a:pPr>
            <a:r>
              <a:rPr lang="en-US" sz="2600" dirty="0" err="1" smtClean="0"/>
              <a:t>Mekanisme</a:t>
            </a:r>
            <a:r>
              <a:rPr lang="en-US" sz="2600" dirty="0" smtClean="0"/>
              <a:t> </a:t>
            </a:r>
            <a:r>
              <a:rPr lang="en-US" sz="2600" dirty="0" err="1" smtClean="0"/>
              <a:t>dan</a:t>
            </a:r>
            <a:r>
              <a:rPr lang="en-US" sz="2600" dirty="0" smtClean="0"/>
              <a:t> </a:t>
            </a:r>
            <a:r>
              <a:rPr lang="en-US" sz="2600" dirty="0" err="1" smtClean="0"/>
              <a:t>transaksi</a:t>
            </a:r>
            <a:r>
              <a:rPr lang="en-US" sz="2600" dirty="0" smtClean="0"/>
              <a:t> </a:t>
            </a:r>
            <a:r>
              <a:rPr lang="en-US" sz="2600" dirty="0" err="1" smtClean="0"/>
              <a:t>pasar</a:t>
            </a:r>
            <a:r>
              <a:rPr lang="en-US" sz="2600" dirty="0" smtClean="0"/>
              <a:t>, </a:t>
            </a:r>
            <a:r>
              <a:rPr lang="en-US" sz="2600" dirty="0" err="1" smtClean="0"/>
              <a:t>tidak</a:t>
            </a:r>
            <a:r>
              <a:rPr lang="en-US" sz="2600" dirty="0" smtClean="0"/>
              <a:t> </a:t>
            </a:r>
            <a:r>
              <a:rPr lang="en-US" sz="2600" dirty="0" err="1" smtClean="0"/>
              <a:t>selalu</a:t>
            </a:r>
            <a:r>
              <a:rPr lang="en-US" sz="2600" dirty="0" smtClean="0"/>
              <a:t> </a:t>
            </a:r>
            <a:r>
              <a:rPr lang="en-US" sz="2600" dirty="0" err="1" smtClean="0"/>
              <a:t>adil</a:t>
            </a:r>
            <a:r>
              <a:rPr lang="en-US" sz="2600" dirty="0" smtClean="0"/>
              <a:t> </a:t>
            </a:r>
            <a:r>
              <a:rPr lang="en-US" sz="2600" dirty="0" err="1" smtClean="0"/>
              <a:t>sehingga</a:t>
            </a:r>
            <a:r>
              <a:rPr lang="en-US" sz="2600" dirty="0" smtClean="0"/>
              <a:t> </a:t>
            </a:r>
            <a:r>
              <a:rPr lang="en-US" sz="2600" dirty="0" err="1" smtClean="0"/>
              <a:t>sering</a:t>
            </a:r>
            <a:r>
              <a:rPr lang="en-US" sz="2600" dirty="0" smtClean="0"/>
              <a:t> </a:t>
            </a:r>
            <a:r>
              <a:rPr lang="en-US" sz="2600" dirty="0" err="1" smtClean="0"/>
              <a:t>merugikan</a:t>
            </a:r>
            <a:r>
              <a:rPr lang="en-US" sz="2600" dirty="0" smtClean="0"/>
              <a:t> </a:t>
            </a:r>
            <a:r>
              <a:rPr lang="en-US" sz="2600" dirty="0" err="1" smtClean="0"/>
              <a:t>konsumen</a:t>
            </a:r>
            <a:r>
              <a:rPr lang="en-US" sz="2600" dirty="0" smtClean="0"/>
              <a:t>.</a:t>
            </a:r>
          </a:p>
          <a:p>
            <a:pPr eaLnBrk="1" hangingPunct="1">
              <a:lnSpc>
                <a:spcPct val="80000"/>
              </a:lnSpc>
            </a:pPr>
            <a:r>
              <a:rPr lang="en-US" sz="2600" dirty="0" err="1" smtClean="0"/>
              <a:t>Pemerintah</a:t>
            </a:r>
            <a:r>
              <a:rPr lang="en-US" sz="2600" dirty="0" smtClean="0"/>
              <a:t> </a:t>
            </a:r>
            <a:r>
              <a:rPr lang="en-US" sz="2600" dirty="0" err="1" smtClean="0"/>
              <a:t>masih</a:t>
            </a:r>
            <a:r>
              <a:rPr lang="en-US" sz="2600" dirty="0" smtClean="0"/>
              <a:t> </a:t>
            </a:r>
            <a:r>
              <a:rPr lang="en-US" sz="2600" dirty="0" err="1" smtClean="0"/>
              <a:t>kurang</a:t>
            </a:r>
            <a:r>
              <a:rPr lang="en-US" sz="2600" dirty="0" smtClean="0"/>
              <a:t> </a:t>
            </a:r>
            <a:r>
              <a:rPr lang="en-US" sz="2600" dirty="0" err="1" smtClean="0"/>
              <a:t>berperan</a:t>
            </a:r>
            <a:r>
              <a:rPr lang="en-US" sz="2600" dirty="0" smtClean="0"/>
              <a:t> </a:t>
            </a:r>
            <a:r>
              <a:rPr lang="en-US" sz="2600" dirty="0" err="1" smtClean="0"/>
              <a:t>untuk</a:t>
            </a:r>
            <a:r>
              <a:rPr lang="en-US" sz="2600" dirty="0" smtClean="0"/>
              <a:t> </a:t>
            </a:r>
            <a:r>
              <a:rPr lang="en-US" sz="2600" dirty="0" err="1" smtClean="0"/>
              <a:t>menjadi</a:t>
            </a:r>
            <a:r>
              <a:rPr lang="en-US" sz="2600" dirty="0" smtClean="0"/>
              <a:t> </a:t>
            </a:r>
            <a:r>
              <a:rPr lang="en-US" sz="2600" dirty="0" err="1" smtClean="0"/>
              <a:t>wasit</a:t>
            </a:r>
            <a:r>
              <a:rPr lang="en-US" sz="2600" dirty="0" smtClean="0"/>
              <a:t> </a:t>
            </a:r>
            <a:r>
              <a:rPr lang="en-US" sz="2600" dirty="0" err="1" smtClean="0"/>
              <a:t>dalam</a:t>
            </a:r>
            <a:r>
              <a:rPr lang="en-US" sz="2600" dirty="0" smtClean="0"/>
              <a:t> </a:t>
            </a:r>
            <a:r>
              <a:rPr lang="en-US" sz="2600" dirty="0" err="1" smtClean="0"/>
              <a:t>mengatasi</a:t>
            </a:r>
            <a:r>
              <a:rPr lang="en-US" sz="2600" dirty="0" smtClean="0"/>
              <a:t> </a:t>
            </a:r>
            <a:r>
              <a:rPr lang="en-US" sz="2600" dirty="0" err="1" smtClean="0"/>
              <a:t>mekanisme</a:t>
            </a:r>
            <a:r>
              <a:rPr lang="en-US" sz="2600" dirty="0" smtClean="0"/>
              <a:t> </a:t>
            </a:r>
            <a:r>
              <a:rPr lang="en-US" sz="2600" dirty="0" err="1" smtClean="0"/>
              <a:t>pasar</a:t>
            </a:r>
            <a:r>
              <a:rPr lang="en-US" sz="2600" dirty="0" smtClean="0"/>
              <a:t> yang unfair </a:t>
            </a:r>
            <a:r>
              <a:rPr lang="en-US" sz="2600" dirty="0" err="1" smtClean="0"/>
              <a:t>dan</a:t>
            </a:r>
            <a:r>
              <a:rPr lang="en-US" sz="2600" dirty="0" smtClean="0"/>
              <a:t> </a:t>
            </a:r>
            <a:r>
              <a:rPr lang="en-US" sz="2600" dirty="0" err="1" smtClean="0"/>
              <a:t>cenderung</a:t>
            </a:r>
            <a:r>
              <a:rPr lang="en-US" sz="2600" dirty="0" smtClean="0"/>
              <a:t> </a:t>
            </a:r>
            <a:r>
              <a:rPr lang="en-US" sz="2600" dirty="0" err="1" smtClean="0"/>
              <a:t>merugikan</a:t>
            </a:r>
            <a:r>
              <a:rPr lang="en-US" sz="2600" dirty="0" smtClean="0"/>
              <a:t> </a:t>
            </a:r>
            <a:r>
              <a:rPr lang="en-US" sz="2600" dirty="0" err="1" smtClean="0"/>
              <a:t>konsumen</a:t>
            </a:r>
            <a:r>
              <a:rPr lang="en-US" sz="2600" dirty="0" smtClean="0"/>
              <a:t>.</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normAutofit/>
          </a:bodyPr>
          <a:lstStyle/>
          <a:p>
            <a:pPr>
              <a:defRPr/>
            </a:pPr>
            <a:fld id="{C342DCD1-4254-4BA5-9665-6AA841C2EE13}" type="slidenum">
              <a:rPr lang="en-US"/>
              <a:pPr>
                <a:defRPr/>
              </a:pPr>
              <a:t>39</a:t>
            </a:fld>
            <a:endParaRPr lang="en-US"/>
          </a:p>
        </p:txBody>
      </p:sp>
      <p:sp>
        <p:nvSpPr>
          <p:cNvPr id="4098" name="Rectangle 2"/>
          <p:cNvSpPr>
            <a:spLocks noGrp="1" noChangeArrowheads="1"/>
          </p:cNvSpPr>
          <p:nvPr>
            <p:ph type="title"/>
          </p:nvPr>
        </p:nvSpPr>
        <p:spPr/>
        <p:txBody>
          <a:bodyPr/>
          <a:lstStyle/>
          <a:p>
            <a:pPr eaLnBrk="1" hangingPunct="1"/>
            <a:endParaRPr lang="en-US"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7" name="Rectangle 3"/>
          <p:cNvSpPr>
            <a:spLocks noGrp="1" noChangeArrowheads="1"/>
          </p:cNvSpPr>
          <p:nvPr>
            <p:ph idx="1"/>
          </p:nvPr>
        </p:nvSpPr>
        <p:spPr/>
        <p:txBody>
          <a:bodyPr/>
          <a:lstStyle/>
          <a:p>
            <a:pPr>
              <a:lnSpc>
                <a:spcPct val="90000"/>
              </a:lnSpc>
            </a:pPr>
            <a:r>
              <a:rPr lang="en-US" sz="2800" dirty="0">
                <a:latin typeface="Arial" charset="0"/>
              </a:rPr>
              <a:t>BPHN: “</a:t>
            </a:r>
            <a:r>
              <a:rPr lang="en-US" sz="2800" dirty="0" err="1">
                <a:latin typeface="Arial" charset="0"/>
              </a:rPr>
              <a:t>Pemakai</a:t>
            </a:r>
            <a:r>
              <a:rPr lang="en-US" sz="2800" dirty="0">
                <a:latin typeface="Arial" charset="0"/>
              </a:rPr>
              <a:t> </a:t>
            </a:r>
            <a:r>
              <a:rPr lang="en-US" sz="2800" dirty="0" err="1">
                <a:latin typeface="Arial" charset="0"/>
              </a:rPr>
              <a:t>akhir</a:t>
            </a:r>
            <a:r>
              <a:rPr lang="en-US" sz="2800" dirty="0">
                <a:latin typeface="Arial" charset="0"/>
              </a:rPr>
              <a:t> </a:t>
            </a:r>
            <a:r>
              <a:rPr lang="en-US" sz="2800" dirty="0" err="1">
                <a:latin typeface="Arial" charset="0"/>
              </a:rPr>
              <a:t>dari</a:t>
            </a:r>
            <a:r>
              <a:rPr lang="en-US" sz="2800" dirty="0">
                <a:latin typeface="Arial" charset="0"/>
              </a:rPr>
              <a:t> </a:t>
            </a:r>
            <a:r>
              <a:rPr lang="en-US" sz="2800" dirty="0" err="1">
                <a:latin typeface="Arial" charset="0"/>
              </a:rPr>
              <a:t>barang</a:t>
            </a:r>
            <a:r>
              <a:rPr lang="en-US" sz="2800" dirty="0">
                <a:latin typeface="Arial" charset="0"/>
              </a:rPr>
              <a:t>, </a:t>
            </a:r>
            <a:r>
              <a:rPr lang="en-US" sz="2800" dirty="0" err="1">
                <a:latin typeface="Arial" charset="0"/>
              </a:rPr>
              <a:t>digunakan</a:t>
            </a:r>
            <a:r>
              <a:rPr lang="en-US" sz="2800" dirty="0">
                <a:latin typeface="Arial" charset="0"/>
              </a:rPr>
              <a:t> </a:t>
            </a:r>
            <a:r>
              <a:rPr lang="en-US" sz="2800" dirty="0" err="1">
                <a:latin typeface="Arial" charset="0"/>
              </a:rPr>
              <a:t>untuk</a:t>
            </a:r>
            <a:r>
              <a:rPr lang="en-US" sz="2800" dirty="0">
                <a:latin typeface="Arial" charset="0"/>
              </a:rPr>
              <a:t> </a:t>
            </a:r>
            <a:r>
              <a:rPr lang="en-US" sz="2800" dirty="0" err="1">
                <a:latin typeface="Arial" charset="0"/>
              </a:rPr>
              <a:t>keperluan</a:t>
            </a:r>
            <a:r>
              <a:rPr lang="en-US" sz="2800" dirty="0">
                <a:latin typeface="Arial" charset="0"/>
              </a:rPr>
              <a:t> </a:t>
            </a:r>
            <a:r>
              <a:rPr lang="en-US" sz="2800" dirty="0" err="1">
                <a:latin typeface="Arial" charset="0"/>
              </a:rPr>
              <a:t>diri</a:t>
            </a:r>
            <a:r>
              <a:rPr lang="en-US" sz="2800" dirty="0">
                <a:latin typeface="Arial" charset="0"/>
              </a:rPr>
              <a:t> </a:t>
            </a:r>
            <a:r>
              <a:rPr lang="en-US" sz="2800" dirty="0" err="1">
                <a:latin typeface="Arial" charset="0"/>
              </a:rPr>
              <a:t>sendiri</a:t>
            </a:r>
            <a:r>
              <a:rPr lang="en-US" sz="2800" dirty="0">
                <a:latin typeface="Arial" charset="0"/>
              </a:rPr>
              <a:t> </a:t>
            </a:r>
            <a:r>
              <a:rPr lang="en-US" sz="2800" dirty="0" err="1">
                <a:latin typeface="Arial" charset="0"/>
              </a:rPr>
              <a:t>atau</a:t>
            </a:r>
            <a:r>
              <a:rPr lang="en-US" sz="2800" dirty="0">
                <a:latin typeface="Arial" charset="0"/>
              </a:rPr>
              <a:t> </a:t>
            </a:r>
            <a:r>
              <a:rPr lang="en-US" sz="2800" dirty="0" err="1">
                <a:latin typeface="Arial" charset="0"/>
              </a:rPr>
              <a:t>orang</a:t>
            </a:r>
            <a:r>
              <a:rPr lang="en-US" sz="2800" dirty="0">
                <a:latin typeface="Arial" charset="0"/>
              </a:rPr>
              <a:t> lain </a:t>
            </a:r>
            <a:r>
              <a:rPr lang="en-US" sz="2800" dirty="0" err="1">
                <a:latin typeface="Arial" charset="0"/>
              </a:rPr>
              <a:t>dan</a:t>
            </a:r>
            <a:r>
              <a:rPr lang="en-US" sz="2800" dirty="0">
                <a:latin typeface="Arial" charset="0"/>
              </a:rPr>
              <a:t> </a:t>
            </a:r>
            <a:r>
              <a:rPr lang="en-US" sz="2800" dirty="0" err="1">
                <a:latin typeface="Arial" charset="0"/>
              </a:rPr>
              <a:t>tidak</a:t>
            </a:r>
            <a:r>
              <a:rPr lang="en-US" sz="2800" dirty="0">
                <a:latin typeface="Arial" charset="0"/>
              </a:rPr>
              <a:t> </a:t>
            </a:r>
            <a:r>
              <a:rPr lang="en-US" sz="2800" dirty="0" err="1">
                <a:latin typeface="Arial" charset="0"/>
              </a:rPr>
              <a:t>diperjual</a:t>
            </a:r>
            <a:r>
              <a:rPr lang="en-US" sz="2800" dirty="0">
                <a:latin typeface="Arial" charset="0"/>
              </a:rPr>
              <a:t> </a:t>
            </a:r>
            <a:r>
              <a:rPr lang="en-US" sz="2800" dirty="0" err="1">
                <a:latin typeface="Arial" charset="0"/>
              </a:rPr>
              <a:t>belikan</a:t>
            </a:r>
            <a:r>
              <a:rPr lang="en-US" sz="2800" dirty="0">
                <a:latin typeface="Arial" charset="0"/>
              </a:rPr>
              <a:t>”.</a:t>
            </a:r>
          </a:p>
          <a:p>
            <a:pPr>
              <a:lnSpc>
                <a:spcPct val="90000"/>
              </a:lnSpc>
            </a:pPr>
            <a:r>
              <a:rPr lang="en-US" sz="2800" dirty="0" err="1">
                <a:latin typeface="Arial" charset="0"/>
              </a:rPr>
              <a:t>Yayasan</a:t>
            </a:r>
            <a:r>
              <a:rPr lang="en-US" sz="2800" dirty="0">
                <a:latin typeface="Arial" charset="0"/>
              </a:rPr>
              <a:t> </a:t>
            </a:r>
            <a:r>
              <a:rPr lang="en-US" sz="2800" dirty="0" err="1">
                <a:latin typeface="Arial" charset="0"/>
              </a:rPr>
              <a:t>Lembaga</a:t>
            </a:r>
            <a:r>
              <a:rPr lang="en-US" sz="2800" dirty="0">
                <a:latin typeface="Arial" charset="0"/>
              </a:rPr>
              <a:t> </a:t>
            </a:r>
            <a:r>
              <a:rPr lang="en-US" sz="2800" dirty="0" err="1">
                <a:latin typeface="Arial" charset="0"/>
              </a:rPr>
              <a:t>Konsumen</a:t>
            </a:r>
            <a:r>
              <a:rPr lang="en-US" sz="2800" dirty="0">
                <a:latin typeface="Arial" charset="0"/>
              </a:rPr>
              <a:t> Indonesia: “</a:t>
            </a:r>
            <a:r>
              <a:rPr lang="en-US" sz="2800" dirty="0" err="1">
                <a:latin typeface="Arial" charset="0"/>
              </a:rPr>
              <a:t>Pemakai</a:t>
            </a:r>
            <a:r>
              <a:rPr lang="en-US" sz="2800" dirty="0">
                <a:latin typeface="Arial" charset="0"/>
              </a:rPr>
              <a:t> </a:t>
            </a:r>
            <a:r>
              <a:rPr lang="en-US" sz="2800" dirty="0" err="1">
                <a:latin typeface="Arial" charset="0"/>
              </a:rPr>
              <a:t>barang</a:t>
            </a:r>
            <a:r>
              <a:rPr lang="en-US" sz="2800" dirty="0">
                <a:latin typeface="Arial" charset="0"/>
              </a:rPr>
              <a:t> </a:t>
            </a:r>
            <a:r>
              <a:rPr lang="en-US" sz="2800" dirty="0" err="1">
                <a:latin typeface="Arial" charset="0"/>
              </a:rPr>
              <a:t>atau</a:t>
            </a:r>
            <a:r>
              <a:rPr lang="en-US" sz="2800" dirty="0">
                <a:latin typeface="Arial" charset="0"/>
              </a:rPr>
              <a:t> </a:t>
            </a:r>
            <a:r>
              <a:rPr lang="en-US" sz="2800" dirty="0" err="1">
                <a:latin typeface="Arial" charset="0"/>
              </a:rPr>
              <a:t>jasa</a:t>
            </a:r>
            <a:r>
              <a:rPr lang="en-US" sz="2800" dirty="0">
                <a:latin typeface="Arial" charset="0"/>
              </a:rPr>
              <a:t> yang </a:t>
            </a:r>
            <a:r>
              <a:rPr lang="en-US" sz="2800" dirty="0" err="1">
                <a:latin typeface="Arial" charset="0"/>
              </a:rPr>
              <a:t>tersedia</a:t>
            </a:r>
            <a:r>
              <a:rPr lang="en-US" sz="2800" dirty="0">
                <a:latin typeface="Arial" charset="0"/>
              </a:rPr>
              <a:t> </a:t>
            </a:r>
            <a:r>
              <a:rPr lang="en-US" sz="2800" dirty="0" err="1">
                <a:latin typeface="Arial" charset="0"/>
              </a:rPr>
              <a:t>dalam</a:t>
            </a:r>
            <a:r>
              <a:rPr lang="en-US" sz="2800" dirty="0">
                <a:latin typeface="Arial" charset="0"/>
              </a:rPr>
              <a:t> </a:t>
            </a:r>
            <a:r>
              <a:rPr lang="en-US" sz="2800" dirty="0" err="1">
                <a:latin typeface="Arial" charset="0"/>
              </a:rPr>
              <a:t>masyarakat</a:t>
            </a:r>
            <a:r>
              <a:rPr lang="en-US" sz="2800" dirty="0">
                <a:latin typeface="Arial" charset="0"/>
              </a:rPr>
              <a:t>, </a:t>
            </a:r>
            <a:r>
              <a:rPr lang="en-US" sz="2800" dirty="0" err="1">
                <a:latin typeface="Arial" charset="0"/>
              </a:rPr>
              <a:t>bagi</a:t>
            </a:r>
            <a:r>
              <a:rPr lang="en-US" sz="2800" dirty="0">
                <a:latin typeface="Arial" charset="0"/>
              </a:rPr>
              <a:t> </a:t>
            </a:r>
            <a:r>
              <a:rPr lang="en-US" sz="2800" dirty="0" err="1">
                <a:latin typeface="Arial" charset="0"/>
              </a:rPr>
              <a:t>keperluan</a:t>
            </a:r>
            <a:r>
              <a:rPr lang="en-US" sz="2800" dirty="0">
                <a:latin typeface="Arial" charset="0"/>
              </a:rPr>
              <a:t> </a:t>
            </a:r>
            <a:r>
              <a:rPr lang="en-US" sz="2800" dirty="0" err="1">
                <a:latin typeface="Arial" charset="0"/>
              </a:rPr>
              <a:t>diri</a:t>
            </a:r>
            <a:r>
              <a:rPr lang="en-US" sz="2800" dirty="0">
                <a:latin typeface="Arial" charset="0"/>
              </a:rPr>
              <a:t> </a:t>
            </a:r>
            <a:r>
              <a:rPr lang="en-US" sz="2800" dirty="0" err="1">
                <a:latin typeface="Arial" charset="0"/>
              </a:rPr>
              <a:t>sendiri</a:t>
            </a:r>
            <a:r>
              <a:rPr lang="en-US" sz="2800" dirty="0">
                <a:latin typeface="Arial" charset="0"/>
              </a:rPr>
              <a:t> </a:t>
            </a:r>
            <a:r>
              <a:rPr lang="en-US" sz="2800" dirty="0" err="1">
                <a:latin typeface="Arial" charset="0"/>
              </a:rPr>
              <a:t>atau</a:t>
            </a:r>
            <a:r>
              <a:rPr lang="en-US" sz="2800" dirty="0">
                <a:latin typeface="Arial" charset="0"/>
              </a:rPr>
              <a:t> </a:t>
            </a:r>
            <a:r>
              <a:rPr lang="en-US" sz="2800" dirty="0" err="1">
                <a:latin typeface="Arial" charset="0"/>
              </a:rPr>
              <a:t>keluarganya</a:t>
            </a:r>
            <a:r>
              <a:rPr lang="en-US" sz="2800" dirty="0">
                <a:latin typeface="Arial" charset="0"/>
              </a:rPr>
              <a:t> </a:t>
            </a:r>
            <a:r>
              <a:rPr lang="en-US" sz="2800" dirty="0" err="1">
                <a:latin typeface="Arial" charset="0"/>
              </a:rPr>
              <a:t>atau</a:t>
            </a:r>
            <a:r>
              <a:rPr lang="en-US" sz="2800" dirty="0">
                <a:latin typeface="Arial" charset="0"/>
              </a:rPr>
              <a:t> </a:t>
            </a:r>
            <a:r>
              <a:rPr lang="en-US" sz="2800" dirty="0" err="1">
                <a:latin typeface="Arial" charset="0"/>
              </a:rPr>
              <a:t>orang</a:t>
            </a:r>
            <a:r>
              <a:rPr lang="en-US" sz="2800" dirty="0">
                <a:latin typeface="Arial" charset="0"/>
              </a:rPr>
              <a:t> lain </a:t>
            </a:r>
            <a:r>
              <a:rPr lang="en-US" sz="2800" dirty="0" err="1">
                <a:latin typeface="Arial" charset="0"/>
              </a:rPr>
              <a:t>dan</a:t>
            </a:r>
            <a:r>
              <a:rPr lang="en-US" sz="2800" dirty="0">
                <a:latin typeface="Arial" charset="0"/>
              </a:rPr>
              <a:t> </a:t>
            </a:r>
            <a:r>
              <a:rPr lang="en-US" sz="2800" dirty="0" err="1">
                <a:latin typeface="Arial" charset="0"/>
              </a:rPr>
              <a:t>tidak</a:t>
            </a:r>
            <a:r>
              <a:rPr lang="en-US" sz="2800" dirty="0">
                <a:latin typeface="Arial" charset="0"/>
              </a:rPr>
              <a:t> </a:t>
            </a:r>
            <a:r>
              <a:rPr lang="en-US" sz="2800" dirty="0" err="1">
                <a:latin typeface="Arial" charset="0"/>
              </a:rPr>
              <a:t>untuk</a:t>
            </a:r>
            <a:r>
              <a:rPr lang="en-US" sz="2800" dirty="0">
                <a:latin typeface="Arial" charset="0"/>
              </a:rPr>
              <a:t> </a:t>
            </a:r>
            <a:r>
              <a:rPr lang="en-US" sz="2800" dirty="0" err="1">
                <a:latin typeface="Arial" charset="0"/>
              </a:rPr>
              <a:t>diperdagangkan</a:t>
            </a:r>
            <a:r>
              <a:rPr lang="en-US" sz="2800" dirty="0">
                <a:latin typeface="Arial" charset="0"/>
              </a:rPr>
              <a:t> </a:t>
            </a:r>
            <a:r>
              <a:rPr lang="en-US" sz="2800" dirty="0" err="1">
                <a:latin typeface="Arial" charset="0"/>
              </a:rPr>
              <a:t>kembali</a:t>
            </a:r>
            <a:r>
              <a:rPr lang="en-US" sz="2800" dirty="0">
                <a:latin typeface="Arial" charset="0"/>
              </a:rPr>
              <a:t>”</a:t>
            </a:r>
          </a:p>
          <a:p>
            <a:pPr>
              <a:lnSpc>
                <a:spcPct val="90000"/>
              </a:lnSpc>
            </a:pPr>
            <a:r>
              <a:rPr lang="en-US" sz="2800" dirty="0" err="1">
                <a:latin typeface="Arial" charset="0"/>
              </a:rPr>
              <a:t>Fakultas</a:t>
            </a:r>
            <a:r>
              <a:rPr lang="en-US" sz="2800" dirty="0">
                <a:latin typeface="Arial" charset="0"/>
              </a:rPr>
              <a:t> </a:t>
            </a:r>
            <a:r>
              <a:rPr lang="en-US" sz="2800" dirty="0" err="1">
                <a:latin typeface="Arial" charset="0"/>
              </a:rPr>
              <a:t>Hukum</a:t>
            </a:r>
            <a:r>
              <a:rPr lang="en-US" sz="2800" dirty="0">
                <a:latin typeface="Arial" charset="0"/>
              </a:rPr>
              <a:t> </a:t>
            </a:r>
            <a:r>
              <a:rPr lang="en-US" sz="2800" dirty="0" err="1">
                <a:latin typeface="Arial" charset="0"/>
              </a:rPr>
              <a:t>Universitas</a:t>
            </a:r>
            <a:r>
              <a:rPr lang="en-US" sz="2800" dirty="0">
                <a:latin typeface="Arial" charset="0"/>
              </a:rPr>
              <a:t> Indonesia “</a:t>
            </a:r>
            <a:r>
              <a:rPr lang="en-US" sz="2800" dirty="0" err="1">
                <a:latin typeface="Arial" charset="0"/>
              </a:rPr>
              <a:t>Setiap</a:t>
            </a:r>
            <a:r>
              <a:rPr lang="en-US" sz="2800" dirty="0">
                <a:latin typeface="Arial" charset="0"/>
              </a:rPr>
              <a:t> </a:t>
            </a:r>
            <a:r>
              <a:rPr lang="en-US" sz="2800" dirty="0" err="1">
                <a:latin typeface="Arial" charset="0"/>
              </a:rPr>
              <a:t>orang</a:t>
            </a:r>
            <a:r>
              <a:rPr lang="en-US" sz="2800" dirty="0">
                <a:latin typeface="Arial" charset="0"/>
              </a:rPr>
              <a:t> </a:t>
            </a:r>
            <a:r>
              <a:rPr lang="en-US" sz="2800" dirty="0" err="1">
                <a:latin typeface="Arial" charset="0"/>
              </a:rPr>
              <a:t>atau</a:t>
            </a:r>
            <a:r>
              <a:rPr lang="en-US" sz="2800" dirty="0">
                <a:latin typeface="Arial" charset="0"/>
              </a:rPr>
              <a:t> </a:t>
            </a:r>
            <a:r>
              <a:rPr lang="en-US" sz="2800" dirty="0" err="1">
                <a:latin typeface="Arial" charset="0"/>
              </a:rPr>
              <a:t>keluarga</a:t>
            </a:r>
            <a:r>
              <a:rPr lang="en-US" sz="2800" dirty="0">
                <a:latin typeface="Arial" charset="0"/>
              </a:rPr>
              <a:t> yang </a:t>
            </a:r>
            <a:r>
              <a:rPr lang="en-US" sz="2800" dirty="0" err="1">
                <a:latin typeface="Arial" charset="0"/>
              </a:rPr>
              <a:t>mendapatkan</a:t>
            </a:r>
            <a:r>
              <a:rPr lang="en-US" sz="2800" dirty="0">
                <a:latin typeface="Arial" charset="0"/>
              </a:rPr>
              <a:t> </a:t>
            </a:r>
            <a:r>
              <a:rPr lang="en-US" sz="2800" dirty="0" err="1">
                <a:latin typeface="Arial" charset="0"/>
              </a:rPr>
              <a:t>barang</a:t>
            </a:r>
            <a:r>
              <a:rPr lang="en-US" sz="2800" dirty="0">
                <a:latin typeface="Arial" charset="0"/>
              </a:rPr>
              <a:t> </a:t>
            </a:r>
            <a:r>
              <a:rPr lang="en-US" sz="2800" dirty="0" err="1">
                <a:latin typeface="Arial" charset="0"/>
              </a:rPr>
              <a:t>untuk</a:t>
            </a:r>
            <a:r>
              <a:rPr lang="en-US" sz="2800" dirty="0">
                <a:latin typeface="Arial" charset="0"/>
              </a:rPr>
              <a:t> </a:t>
            </a:r>
            <a:r>
              <a:rPr lang="en-US" sz="2800" dirty="0" err="1">
                <a:latin typeface="Arial" charset="0"/>
              </a:rPr>
              <a:t>dipakai</a:t>
            </a:r>
            <a:r>
              <a:rPr lang="en-US" sz="2800" dirty="0">
                <a:latin typeface="Arial" charset="0"/>
              </a:rPr>
              <a:t> </a:t>
            </a:r>
            <a:r>
              <a:rPr lang="en-US" sz="2800" dirty="0" err="1">
                <a:latin typeface="Arial" charset="0"/>
              </a:rPr>
              <a:t>dan</a:t>
            </a:r>
            <a:r>
              <a:rPr lang="en-US" sz="2800" dirty="0">
                <a:latin typeface="Arial" charset="0"/>
              </a:rPr>
              <a:t> </a:t>
            </a:r>
            <a:r>
              <a:rPr lang="en-US" sz="2800" dirty="0" err="1">
                <a:latin typeface="Arial" charset="0"/>
              </a:rPr>
              <a:t>tidak</a:t>
            </a:r>
            <a:r>
              <a:rPr lang="en-US" sz="2800" dirty="0">
                <a:latin typeface="Arial" charset="0"/>
              </a:rPr>
              <a:t> </a:t>
            </a:r>
            <a:r>
              <a:rPr lang="en-US" sz="2800" dirty="0" err="1">
                <a:latin typeface="Arial" charset="0"/>
              </a:rPr>
              <a:t>untuk</a:t>
            </a:r>
            <a:r>
              <a:rPr lang="en-US" sz="2800" dirty="0">
                <a:latin typeface="Arial" charset="0"/>
              </a:rPr>
              <a:t> </a:t>
            </a:r>
            <a:r>
              <a:rPr lang="en-US" sz="2800" dirty="0" err="1">
                <a:latin typeface="Arial" charset="0"/>
              </a:rPr>
              <a:t>diperdagangkan</a:t>
            </a:r>
            <a:r>
              <a:rPr lang="en-US" sz="2800" dirty="0">
                <a:latin typeface="Arial" charset="0"/>
              </a:rPr>
              <a:t>”</a:t>
            </a:r>
          </a:p>
          <a:p>
            <a:pPr>
              <a:lnSpc>
                <a:spcPct val="90000"/>
              </a:lnSpc>
            </a:pPr>
            <a:endParaRPr lang="en-US" sz="2800" dirty="0">
              <a:latin typeface="Arial" charset="0"/>
            </a:endParaRPr>
          </a:p>
        </p:txBody>
      </p:sp>
      <p:sp>
        <p:nvSpPr>
          <p:cNvPr id="221186" name="Rectangle 2"/>
          <p:cNvSpPr>
            <a:spLocks noGrp="1" noRot="1" noChangeArrowheads="1"/>
          </p:cNvSpPr>
          <p:nvPr>
            <p:ph type="title"/>
          </p:nvPr>
        </p:nvSpPr>
        <p:spPr/>
        <p:txBody>
          <a:bodyPr/>
          <a:lstStyle/>
          <a:p>
            <a:r>
              <a:rPr lang="en-US" sz="3600">
                <a:latin typeface="Arial" charset="0"/>
              </a:rPr>
              <a:t>BATASAN KONSUMEN AKHIR</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p:txBody>
          <a:bodyPr>
            <a:normAutofit lnSpcReduction="10000"/>
          </a:bodyPr>
          <a:lstStyle/>
          <a:p>
            <a:pPr eaLnBrk="1" hangingPunct="1"/>
            <a:r>
              <a:rPr lang="en-US" sz="2700" dirty="0" err="1" smtClean="0"/>
              <a:t>Perkembangan</a:t>
            </a:r>
            <a:r>
              <a:rPr lang="en-US" sz="2700" dirty="0" smtClean="0"/>
              <a:t> </a:t>
            </a:r>
            <a:r>
              <a:rPr lang="en-US" sz="2700" dirty="0" err="1" smtClean="0"/>
              <a:t>ekonomi</a:t>
            </a:r>
            <a:r>
              <a:rPr lang="en-US" sz="2700" dirty="0" smtClean="0"/>
              <a:t> </a:t>
            </a:r>
            <a:r>
              <a:rPr lang="en-US" sz="2700" dirty="0" err="1" smtClean="0"/>
              <a:t>dan</a:t>
            </a:r>
            <a:r>
              <a:rPr lang="en-US" sz="2700" dirty="0" smtClean="0"/>
              <a:t> </a:t>
            </a:r>
            <a:r>
              <a:rPr lang="en-US" sz="2700" dirty="0" err="1" smtClean="0"/>
              <a:t>industrialisasi</a:t>
            </a:r>
            <a:r>
              <a:rPr lang="en-US" sz="2700" dirty="0" smtClean="0"/>
              <a:t> </a:t>
            </a:r>
            <a:r>
              <a:rPr lang="en-US" sz="2700" dirty="0" err="1" smtClean="0"/>
              <a:t>sangat</a:t>
            </a:r>
            <a:r>
              <a:rPr lang="en-US" sz="2700" dirty="0" smtClean="0"/>
              <a:t> </a:t>
            </a:r>
            <a:r>
              <a:rPr lang="en-US" sz="2700" dirty="0" err="1" smtClean="0"/>
              <a:t>kuat</a:t>
            </a:r>
            <a:r>
              <a:rPr lang="en-US" sz="2700" dirty="0" smtClean="0"/>
              <a:t> </a:t>
            </a:r>
            <a:r>
              <a:rPr lang="en-US" sz="2700" dirty="0" smtClean="0">
                <a:sym typeface="Wingdings" pitchFamily="2" charset="2"/>
              </a:rPr>
              <a:t></a:t>
            </a:r>
            <a:r>
              <a:rPr lang="en-US" sz="2700" dirty="0" smtClean="0"/>
              <a:t> </a:t>
            </a:r>
            <a:r>
              <a:rPr lang="en-US" sz="2700" dirty="0" err="1" smtClean="0"/>
              <a:t>konsumen</a:t>
            </a:r>
            <a:r>
              <a:rPr lang="en-US" sz="2700" dirty="0" smtClean="0"/>
              <a:t> </a:t>
            </a:r>
            <a:r>
              <a:rPr lang="en-US" sz="2700" dirty="0" err="1" smtClean="0"/>
              <a:t>menjadi</a:t>
            </a:r>
            <a:r>
              <a:rPr lang="en-US" sz="2700" dirty="0" smtClean="0"/>
              <a:t> </a:t>
            </a:r>
            <a:r>
              <a:rPr lang="en-US" sz="2700" dirty="0" err="1" smtClean="0"/>
              <a:t>lemah</a:t>
            </a:r>
            <a:r>
              <a:rPr lang="en-US" sz="2700" dirty="0" smtClean="0"/>
              <a:t>.</a:t>
            </a:r>
          </a:p>
          <a:p>
            <a:pPr eaLnBrk="1" hangingPunct="1"/>
            <a:r>
              <a:rPr lang="en-US" sz="2700" dirty="0" err="1" smtClean="0"/>
              <a:t>Untuk</a:t>
            </a:r>
            <a:r>
              <a:rPr lang="en-US" sz="2700" dirty="0" smtClean="0"/>
              <a:t> </a:t>
            </a:r>
            <a:r>
              <a:rPr lang="en-US" sz="2700" dirty="0" err="1" smtClean="0"/>
              <a:t>itu</a:t>
            </a:r>
            <a:r>
              <a:rPr lang="en-US" sz="2700" dirty="0" smtClean="0"/>
              <a:t> </a:t>
            </a:r>
            <a:r>
              <a:rPr lang="en-US" sz="2700" dirty="0" err="1" smtClean="0"/>
              <a:t>kekuatan</a:t>
            </a:r>
            <a:r>
              <a:rPr lang="en-US" sz="2700" dirty="0" smtClean="0"/>
              <a:t> </a:t>
            </a:r>
            <a:r>
              <a:rPr lang="en-US" sz="2700" dirty="0" err="1" smtClean="0"/>
              <a:t>konsumen</a:t>
            </a:r>
            <a:r>
              <a:rPr lang="en-US" sz="2700" dirty="0" smtClean="0"/>
              <a:t> </a:t>
            </a:r>
            <a:r>
              <a:rPr lang="en-US" sz="2700" dirty="0" err="1" smtClean="0"/>
              <a:t>perlu</a:t>
            </a:r>
            <a:r>
              <a:rPr lang="en-US" sz="2700" dirty="0" smtClean="0"/>
              <a:t> </a:t>
            </a:r>
            <a:r>
              <a:rPr lang="en-US" sz="2700" dirty="0" err="1" smtClean="0"/>
              <a:t>digalang</a:t>
            </a:r>
            <a:r>
              <a:rPr lang="en-US" sz="2700" dirty="0" smtClean="0"/>
              <a:t>.</a:t>
            </a:r>
          </a:p>
          <a:p>
            <a:pPr eaLnBrk="1" hangingPunct="1"/>
            <a:r>
              <a:rPr lang="en-US" sz="2700" dirty="0" err="1" smtClean="0"/>
              <a:t>Dengan</a:t>
            </a:r>
            <a:r>
              <a:rPr lang="en-US" sz="2700" dirty="0" smtClean="0"/>
              <a:t> </a:t>
            </a:r>
            <a:r>
              <a:rPr lang="en-US" sz="2700" dirty="0" err="1" smtClean="0"/>
              <a:t>kelembagaan</a:t>
            </a:r>
            <a:r>
              <a:rPr lang="en-US" sz="2700" dirty="0" smtClean="0"/>
              <a:t> yang </a:t>
            </a:r>
            <a:r>
              <a:rPr lang="en-US" sz="2700" dirty="0" err="1" smtClean="0"/>
              <a:t>kuat</a:t>
            </a:r>
            <a:r>
              <a:rPr lang="en-US" sz="2700" dirty="0" smtClean="0"/>
              <a:t>, </a:t>
            </a:r>
            <a:r>
              <a:rPr lang="en-US" sz="2700" dirty="0" err="1" smtClean="0"/>
              <a:t>produsen</a:t>
            </a:r>
            <a:r>
              <a:rPr lang="en-US" sz="2700" dirty="0" smtClean="0"/>
              <a:t> </a:t>
            </a:r>
            <a:r>
              <a:rPr lang="en-US" sz="2700" dirty="0" err="1" smtClean="0"/>
              <a:t>diharapkan</a:t>
            </a:r>
            <a:r>
              <a:rPr lang="en-US" sz="2700" dirty="0" smtClean="0"/>
              <a:t> </a:t>
            </a:r>
            <a:r>
              <a:rPr lang="en-US" sz="2700" dirty="0" err="1" smtClean="0"/>
              <a:t>akan</a:t>
            </a:r>
            <a:r>
              <a:rPr lang="en-US" sz="2700" dirty="0" smtClean="0"/>
              <a:t> </a:t>
            </a:r>
            <a:r>
              <a:rPr lang="en-US" sz="2700" dirty="0" err="1" smtClean="0"/>
              <a:t>lebih</a:t>
            </a:r>
            <a:r>
              <a:rPr lang="en-US" sz="2700" dirty="0" smtClean="0"/>
              <a:t> </a:t>
            </a:r>
            <a:r>
              <a:rPr lang="en-US" sz="2700" dirty="0" err="1" smtClean="0"/>
              <a:t>berhati-hati</a:t>
            </a:r>
            <a:r>
              <a:rPr lang="en-US" sz="2700" dirty="0" smtClean="0"/>
              <a:t> </a:t>
            </a:r>
            <a:r>
              <a:rPr lang="en-US" sz="2700" dirty="0" err="1" smtClean="0"/>
              <a:t>dalam</a:t>
            </a:r>
            <a:r>
              <a:rPr lang="en-US" sz="2700" dirty="0" smtClean="0"/>
              <a:t> </a:t>
            </a:r>
            <a:r>
              <a:rPr lang="en-US" sz="2700" dirty="0" err="1" smtClean="0"/>
              <a:t>memproduksi</a:t>
            </a:r>
            <a:r>
              <a:rPr lang="en-US" sz="2700" dirty="0" smtClean="0"/>
              <a:t> </a:t>
            </a:r>
            <a:r>
              <a:rPr lang="en-US" sz="2700" dirty="0" err="1" smtClean="0"/>
              <a:t>barang</a:t>
            </a:r>
            <a:r>
              <a:rPr lang="en-US" sz="2700" dirty="0" smtClean="0"/>
              <a:t> </a:t>
            </a:r>
            <a:r>
              <a:rPr lang="en-US" sz="2700" dirty="0" err="1" smtClean="0"/>
              <a:t>dan</a:t>
            </a:r>
            <a:r>
              <a:rPr lang="en-US" sz="2700" dirty="0" smtClean="0"/>
              <a:t> </a:t>
            </a:r>
            <a:r>
              <a:rPr lang="en-US" sz="2700" dirty="0" err="1" smtClean="0"/>
              <a:t>jasa</a:t>
            </a:r>
            <a:r>
              <a:rPr lang="en-US" sz="2700" dirty="0" smtClean="0"/>
              <a:t>.</a:t>
            </a:r>
          </a:p>
          <a:p>
            <a:pPr eaLnBrk="1" hangingPunct="1"/>
            <a:r>
              <a:rPr lang="en-US" sz="2700" dirty="0" err="1" smtClean="0"/>
              <a:t>Apabila</a:t>
            </a:r>
            <a:r>
              <a:rPr lang="en-US" sz="2700" dirty="0" smtClean="0"/>
              <a:t> </a:t>
            </a:r>
            <a:r>
              <a:rPr lang="en-US" sz="2700" dirty="0" err="1" smtClean="0"/>
              <a:t>kepentingan</a:t>
            </a:r>
            <a:r>
              <a:rPr lang="en-US" sz="2700" dirty="0" smtClean="0"/>
              <a:t> </a:t>
            </a:r>
            <a:r>
              <a:rPr lang="en-US" sz="2700" dirty="0" err="1" smtClean="0"/>
              <a:t>konsumen</a:t>
            </a:r>
            <a:r>
              <a:rPr lang="en-US" sz="2700" dirty="0" smtClean="0"/>
              <a:t> </a:t>
            </a:r>
            <a:r>
              <a:rPr lang="en-US" sz="2700" dirty="0" err="1" smtClean="0"/>
              <a:t>dilanggar</a:t>
            </a:r>
            <a:r>
              <a:rPr lang="en-US" sz="2700" dirty="0" smtClean="0"/>
              <a:t>, </a:t>
            </a:r>
            <a:r>
              <a:rPr lang="en-US" sz="2700" dirty="0" err="1" smtClean="0"/>
              <a:t>gerakan</a:t>
            </a:r>
            <a:r>
              <a:rPr lang="en-US" sz="2700" dirty="0" smtClean="0"/>
              <a:t> </a:t>
            </a:r>
            <a:r>
              <a:rPr lang="en-US" sz="2700" dirty="0" err="1" smtClean="0"/>
              <a:t>konsumen</a:t>
            </a:r>
            <a:r>
              <a:rPr lang="en-US" sz="2700" dirty="0" smtClean="0"/>
              <a:t> </a:t>
            </a:r>
            <a:r>
              <a:rPr lang="en-US" sz="2700" dirty="0" err="1" smtClean="0"/>
              <a:t>dimungkinkan</a:t>
            </a:r>
            <a:r>
              <a:rPr lang="en-US" sz="2700" dirty="0" smtClean="0"/>
              <a:t> </a:t>
            </a:r>
            <a:r>
              <a:rPr lang="en-US" sz="2700" dirty="0" err="1" smtClean="0"/>
              <a:t>masuk</a:t>
            </a:r>
            <a:r>
              <a:rPr lang="en-US" sz="2700" dirty="0" smtClean="0"/>
              <a:t> </a:t>
            </a:r>
            <a:r>
              <a:rPr lang="en-US" sz="2700" dirty="0" err="1" smtClean="0"/>
              <a:t>ke</a:t>
            </a:r>
            <a:r>
              <a:rPr lang="en-US" sz="2700" dirty="0" smtClean="0"/>
              <a:t> </a:t>
            </a:r>
            <a:r>
              <a:rPr lang="en-US" sz="2700" dirty="0" err="1" smtClean="0"/>
              <a:t>bidang</a:t>
            </a:r>
            <a:r>
              <a:rPr lang="en-US" sz="2700" dirty="0" smtClean="0"/>
              <a:t> </a:t>
            </a:r>
            <a:r>
              <a:rPr lang="en-US" sz="2700" dirty="0" err="1" smtClean="0"/>
              <a:t>politik</a:t>
            </a:r>
            <a:r>
              <a:rPr lang="en-US" sz="2700" dirty="0" smtClean="0"/>
              <a:t> </a:t>
            </a:r>
            <a:r>
              <a:rPr lang="en-US" sz="2700" dirty="0" err="1" smtClean="0"/>
              <a:t>ekonomi</a:t>
            </a:r>
            <a:r>
              <a:rPr lang="en-US" sz="2700" dirty="0" smtClean="0"/>
              <a:t> </a:t>
            </a:r>
            <a:r>
              <a:rPr lang="en-US" sz="2700" dirty="0" smtClean="0">
                <a:sym typeface="Wingdings" pitchFamily="2" charset="2"/>
              </a:rPr>
              <a:t></a:t>
            </a:r>
            <a:r>
              <a:rPr lang="en-US" sz="2700" dirty="0" smtClean="0"/>
              <a:t> </a:t>
            </a:r>
            <a:r>
              <a:rPr lang="en-US" sz="2700" dirty="0" err="1" smtClean="0"/>
              <a:t>menambah</a:t>
            </a:r>
            <a:r>
              <a:rPr lang="en-US" sz="2700" dirty="0" smtClean="0"/>
              <a:t> </a:t>
            </a:r>
            <a:r>
              <a:rPr lang="en-US" sz="2700" i="1" dirty="0" smtClean="0"/>
              <a:t>bargaining power</a:t>
            </a:r>
            <a:r>
              <a:rPr lang="en-US" sz="2700" dirty="0" smtClean="0"/>
              <a:t> </a:t>
            </a:r>
            <a:r>
              <a:rPr lang="en-US" sz="2700" dirty="0" err="1" smtClean="0"/>
              <a:t>dengan</a:t>
            </a:r>
            <a:r>
              <a:rPr lang="en-US" sz="2700" dirty="0" smtClean="0"/>
              <a:t> </a:t>
            </a:r>
            <a:r>
              <a:rPr lang="en-US" sz="2700" dirty="0" err="1" smtClean="0"/>
              <a:t>wakil-wakil</a:t>
            </a:r>
            <a:r>
              <a:rPr lang="en-US" sz="2700" dirty="0" smtClean="0"/>
              <a:t> </a:t>
            </a:r>
            <a:r>
              <a:rPr lang="en-US" sz="2700" dirty="0" err="1" smtClean="0"/>
              <a:t>politiknya</a:t>
            </a:r>
            <a:r>
              <a:rPr lang="en-US" sz="2700" dirty="0" smtClean="0"/>
              <a:t>.</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normAutofit/>
          </a:bodyPr>
          <a:lstStyle/>
          <a:p>
            <a:pPr>
              <a:defRPr/>
            </a:pPr>
            <a:fld id="{E38AA59A-CD71-4DB7-B435-9F2D9BE67876}" type="slidenum">
              <a:rPr lang="en-US"/>
              <a:pPr>
                <a:defRPr/>
              </a:pPr>
              <a:t>40</a:t>
            </a:fld>
            <a:endParaRPr lang="en-US"/>
          </a:p>
        </p:txBody>
      </p:sp>
      <p:sp>
        <p:nvSpPr>
          <p:cNvPr id="5122" name="Rectangle 2"/>
          <p:cNvSpPr>
            <a:spLocks noGrp="1" noChangeArrowheads="1"/>
          </p:cNvSpPr>
          <p:nvPr>
            <p:ph type="title"/>
          </p:nvPr>
        </p:nvSpPr>
        <p:spPr/>
        <p:txBody>
          <a:bodyPr/>
          <a:lstStyle/>
          <a:p>
            <a:pPr eaLnBrk="1" hangingPunct="1"/>
            <a:endParaRPr lang="en-US" dirty="0" smtClean="0"/>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sz="2100" dirty="0" err="1" smtClean="0"/>
              <a:t>Kesenjangan</a:t>
            </a:r>
            <a:r>
              <a:rPr lang="en-US" sz="2100" dirty="0" smtClean="0"/>
              <a:t> </a:t>
            </a:r>
            <a:r>
              <a:rPr lang="en-US" sz="2100" dirty="0" err="1" smtClean="0"/>
              <a:t>ekonomi</a:t>
            </a:r>
            <a:r>
              <a:rPr lang="en-US" sz="2100" dirty="0" smtClean="0"/>
              <a:t> paling </a:t>
            </a:r>
            <a:r>
              <a:rPr lang="en-US" sz="2100" dirty="0" err="1" smtClean="0"/>
              <a:t>merugikan</a:t>
            </a:r>
            <a:r>
              <a:rPr lang="en-US" sz="2100" dirty="0" smtClean="0"/>
              <a:t> </a:t>
            </a:r>
            <a:r>
              <a:rPr lang="en-US" sz="2100" dirty="0" err="1" smtClean="0"/>
              <a:t>konsumen</a:t>
            </a:r>
            <a:r>
              <a:rPr lang="en-US" sz="2100" dirty="0" smtClean="0"/>
              <a:t> </a:t>
            </a:r>
            <a:r>
              <a:rPr lang="en-US" sz="2100" dirty="0" err="1" smtClean="0"/>
              <a:t>sebagai</a:t>
            </a:r>
            <a:r>
              <a:rPr lang="en-US" sz="2100" dirty="0" smtClean="0"/>
              <a:t> </a:t>
            </a:r>
            <a:r>
              <a:rPr lang="en-US" sz="2100" dirty="0" err="1" smtClean="0"/>
              <a:t>salah</a:t>
            </a:r>
            <a:r>
              <a:rPr lang="en-US" sz="2100" dirty="0" smtClean="0"/>
              <a:t> </a:t>
            </a:r>
            <a:r>
              <a:rPr lang="en-US" sz="2100" dirty="0" err="1" smtClean="0"/>
              <a:t>satu</a:t>
            </a:r>
            <a:r>
              <a:rPr lang="en-US" sz="2100" dirty="0" smtClean="0"/>
              <a:t> </a:t>
            </a:r>
            <a:r>
              <a:rPr lang="en-US" sz="2100" dirty="0" err="1" smtClean="0"/>
              <a:t>pelaku</a:t>
            </a:r>
            <a:r>
              <a:rPr lang="en-US" sz="2100" dirty="0" smtClean="0"/>
              <a:t> </a:t>
            </a:r>
            <a:r>
              <a:rPr lang="en-US" sz="2100" dirty="0" err="1" smtClean="0"/>
              <a:t>ekonomi</a:t>
            </a:r>
            <a:r>
              <a:rPr lang="en-US" sz="2100" dirty="0" smtClean="0"/>
              <a:t>.</a:t>
            </a:r>
          </a:p>
          <a:p>
            <a:pPr eaLnBrk="1" fontAlgn="auto" hangingPunct="1">
              <a:spcAft>
                <a:spcPts val="0"/>
              </a:spcAft>
              <a:buFont typeface="Arial" pitchFamily="34" charset="0"/>
              <a:buChar char="•"/>
              <a:defRPr/>
            </a:pPr>
            <a:r>
              <a:rPr lang="en-US" sz="2100" dirty="0" err="1" smtClean="0"/>
              <a:t>Resolusi</a:t>
            </a:r>
            <a:r>
              <a:rPr lang="en-US" sz="2100" dirty="0" smtClean="0"/>
              <a:t> PBB No. 39/248 </a:t>
            </a:r>
            <a:r>
              <a:rPr lang="en-US" sz="2100" dirty="0" err="1" smtClean="0"/>
              <a:t>Tahun</a:t>
            </a:r>
            <a:r>
              <a:rPr lang="en-US" sz="2100" dirty="0" smtClean="0"/>
              <a:t> 1985 </a:t>
            </a:r>
            <a:r>
              <a:rPr lang="en-US" sz="2100" dirty="0" err="1" smtClean="0"/>
              <a:t>tentang</a:t>
            </a:r>
            <a:r>
              <a:rPr lang="en-US" sz="2100" dirty="0" smtClean="0"/>
              <a:t> </a:t>
            </a:r>
            <a:r>
              <a:rPr lang="en-US" sz="2100" dirty="0" err="1" smtClean="0"/>
              <a:t>Perlindungan</a:t>
            </a:r>
            <a:r>
              <a:rPr lang="en-US" sz="2100" dirty="0" smtClean="0"/>
              <a:t> </a:t>
            </a:r>
            <a:r>
              <a:rPr lang="en-US" sz="2100" dirty="0" err="1" smtClean="0"/>
              <a:t>Konsumen</a:t>
            </a:r>
            <a:r>
              <a:rPr lang="en-US" sz="2100" dirty="0" smtClean="0"/>
              <a:t>, </a:t>
            </a:r>
            <a:r>
              <a:rPr lang="en-US" sz="2100" dirty="0" err="1" smtClean="0"/>
              <a:t>tanggal</a:t>
            </a:r>
            <a:r>
              <a:rPr lang="en-US" sz="2100" dirty="0" smtClean="0"/>
              <a:t> 16 April 1985 (No. A/RES/39/248)</a:t>
            </a:r>
          </a:p>
          <a:p>
            <a:pPr lvl="1" eaLnBrk="1" fontAlgn="auto" hangingPunct="1">
              <a:spcAft>
                <a:spcPts val="0"/>
              </a:spcAft>
              <a:buFont typeface="Arial" pitchFamily="34" charset="0"/>
              <a:buChar char="–"/>
              <a:defRPr/>
            </a:pPr>
            <a:r>
              <a:rPr lang="en-US" sz="2100" dirty="0" smtClean="0"/>
              <a:t>The UN Guidelines for Consumer Protection.</a:t>
            </a:r>
          </a:p>
          <a:p>
            <a:pPr eaLnBrk="1" fontAlgn="auto" hangingPunct="1">
              <a:spcAft>
                <a:spcPts val="0"/>
              </a:spcAft>
              <a:buFont typeface="Arial" pitchFamily="34" charset="0"/>
              <a:buChar char="•"/>
              <a:defRPr/>
            </a:pPr>
            <a:r>
              <a:rPr lang="en-US" sz="2100" dirty="0" smtClean="0"/>
              <a:t>UU No. 8 </a:t>
            </a:r>
            <a:r>
              <a:rPr lang="en-US" sz="2100" dirty="0" err="1" smtClean="0"/>
              <a:t>Tahun</a:t>
            </a:r>
            <a:r>
              <a:rPr lang="en-US" sz="2100" dirty="0" smtClean="0"/>
              <a:t> 1999 </a:t>
            </a:r>
            <a:r>
              <a:rPr lang="en-US" sz="2100" dirty="0" err="1" smtClean="0"/>
              <a:t>tentang</a:t>
            </a:r>
            <a:r>
              <a:rPr lang="en-US" sz="2100" dirty="0" smtClean="0"/>
              <a:t> </a:t>
            </a:r>
            <a:r>
              <a:rPr lang="en-US" sz="2100" dirty="0" err="1" smtClean="0"/>
              <a:t>Perlindungan</a:t>
            </a:r>
            <a:r>
              <a:rPr lang="en-US" sz="2100" dirty="0" smtClean="0"/>
              <a:t> </a:t>
            </a:r>
            <a:r>
              <a:rPr lang="en-US" sz="2100" dirty="0" err="1" smtClean="0"/>
              <a:t>Konsumen</a:t>
            </a:r>
            <a:r>
              <a:rPr lang="en-US" sz="2100" dirty="0" smtClean="0"/>
              <a:t>, </a:t>
            </a:r>
            <a:r>
              <a:rPr lang="en-US" sz="2100" dirty="0" err="1" smtClean="0"/>
              <a:t>tanggal</a:t>
            </a:r>
            <a:r>
              <a:rPr lang="en-US" sz="2100" dirty="0" smtClean="0"/>
              <a:t> 20 April 1999.</a:t>
            </a:r>
          </a:p>
          <a:p>
            <a:pPr eaLnBrk="1" fontAlgn="auto" hangingPunct="1">
              <a:spcAft>
                <a:spcPts val="0"/>
              </a:spcAft>
              <a:buFont typeface="Arial" pitchFamily="34" charset="0"/>
              <a:buChar char="•"/>
              <a:defRPr/>
            </a:pPr>
            <a:r>
              <a:rPr lang="en-US" sz="2100" dirty="0" err="1" smtClean="0"/>
              <a:t>Keikutsertaan</a:t>
            </a:r>
            <a:r>
              <a:rPr lang="en-US" sz="2100" dirty="0" smtClean="0"/>
              <a:t> Indonesia </a:t>
            </a:r>
            <a:r>
              <a:rPr lang="en-US" sz="2100" dirty="0" err="1" smtClean="0"/>
              <a:t>di</a:t>
            </a:r>
            <a:r>
              <a:rPr lang="en-US" sz="2100" dirty="0" smtClean="0"/>
              <a:t> WTO</a:t>
            </a:r>
          </a:p>
          <a:p>
            <a:pPr lvl="1" eaLnBrk="1" fontAlgn="auto" hangingPunct="1">
              <a:spcAft>
                <a:spcPts val="0"/>
              </a:spcAft>
              <a:buFont typeface="Arial" pitchFamily="34" charset="0"/>
              <a:buChar char="–"/>
              <a:defRPr/>
            </a:pPr>
            <a:r>
              <a:rPr lang="en-US" sz="2100" dirty="0" err="1" smtClean="0"/>
              <a:t>Dampak</a:t>
            </a:r>
            <a:r>
              <a:rPr lang="en-US" sz="2100" dirty="0" smtClean="0"/>
              <a:t> </a:t>
            </a:r>
            <a:r>
              <a:rPr lang="en-US" sz="2100" dirty="0" err="1" smtClean="0"/>
              <a:t>positif</a:t>
            </a:r>
            <a:r>
              <a:rPr lang="en-US" sz="2100" dirty="0" smtClean="0"/>
              <a:t>,</a:t>
            </a:r>
          </a:p>
          <a:p>
            <a:pPr lvl="1" eaLnBrk="1" fontAlgn="auto" hangingPunct="1">
              <a:spcAft>
                <a:spcPts val="0"/>
              </a:spcAft>
              <a:buFont typeface="Arial" pitchFamily="34" charset="0"/>
              <a:buChar char="–"/>
              <a:defRPr/>
            </a:pPr>
            <a:r>
              <a:rPr lang="en-US" sz="2100" dirty="0" err="1" smtClean="0"/>
              <a:t>Dampak</a:t>
            </a:r>
            <a:r>
              <a:rPr lang="en-US" sz="2100" dirty="0" smtClean="0"/>
              <a:t> </a:t>
            </a:r>
            <a:r>
              <a:rPr lang="en-US" sz="2100" dirty="0" err="1" smtClean="0"/>
              <a:t>negatif</a:t>
            </a:r>
            <a:r>
              <a:rPr lang="en-US" sz="2100" dirty="0" smtClean="0"/>
              <a:t>.</a:t>
            </a:r>
          </a:p>
          <a:p>
            <a:pPr eaLnBrk="1" fontAlgn="auto" hangingPunct="1">
              <a:spcAft>
                <a:spcPts val="0"/>
              </a:spcAft>
              <a:buFont typeface="Arial" pitchFamily="34" charset="0"/>
              <a:buChar char="•"/>
              <a:defRPr/>
            </a:pPr>
            <a:r>
              <a:rPr lang="en-US" sz="2100" dirty="0" err="1" smtClean="0"/>
              <a:t>Kongres</a:t>
            </a:r>
            <a:r>
              <a:rPr lang="en-US" sz="2100" dirty="0" smtClean="0"/>
              <a:t> </a:t>
            </a:r>
            <a:r>
              <a:rPr lang="en-US" sz="2100" dirty="0" err="1" smtClean="0"/>
              <a:t>Internasional</a:t>
            </a:r>
            <a:r>
              <a:rPr lang="en-US" sz="2100" dirty="0" smtClean="0"/>
              <a:t> Organization of Consumers Unions (IOCU) ke-14, </a:t>
            </a:r>
            <a:r>
              <a:rPr lang="en-US" sz="2100" dirty="0" err="1" smtClean="0"/>
              <a:t>sekarang</a:t>
            </a:r>
            <a:r>
              <a:rPr lang="en-US" sz="2100" dirty="0" smtClean="0"/>
              <a:t> Consumers International (CI) </a:t>
            </a:r>
            <a:r>
              <a:rPr lang="en-US" sz="2100" dirty="0" err="1" smtClean="0"/>
              <a:t>memandang</a:t>
            </a:r>
            <a:r>
              <a:rPr lang="en-US" sz="2100" dirty="0" smtClean="0"/>
              <a:t> </a:t>
            </a:r>
            <a:r>
              <a:rPr lang="en-US" sz="2100" dirty="0" err="1" smtClean="0"/>
              <a:t>perlu</a:t>
            </a:r>
            <a:r>
              <a:rPr lang="en-US" sz="2100" dirty="0" smtClean="0"/>
              <a:t> </a:t>
            </a:r>
            <a:r>
              <a:rPr lang="en-US" sz="2100" dirty="0" err="1" smtClean="0"/>
              <a:t>menindaklanjuti</a:t>
            </a:r>
            <a:r>
              <a:rPr lang="en-US" sz="2100" dirty="0" smtClean="0"/>
              <a:t> </a:t>
            </a:r>
            <a:r>
              <a:rPr lang="en-US" sz="2100" dirty="0" err="1" smtClean="0"/>
              <a:t>Resolusi</a:t>
            </a:r>
            <a:r>
              <a:rPr lang="en-US" sz="2100" dirty="0" smtClean="0"/>
              <a:t> PBB.</a:t>
            </a:r>
          </a:p>
          <a:p>
            <a:pPr eaLnBrk="1" fontAlgn="auto" hangingPunct="1">
              <a:spcAft>
                <a:spcPts val="0"/>
              </a:spcAft>
              <a:buFont typeface="Arial" pitchFamily="34" charset="0"/>
              <a:buChar char="•"/>
              <a:defRPr/>
            </a:pPr>
            <a:endParaRPr lang="en-US" sz="2100" dirty="0" smtClean="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normAutofit/>
          </a:bodyPr>
          <a:lstStyle/>
          <a:p>
            <a:pPr>
              <a:defRPr/>
            </a:pPr>
            <a:fld id="{17D35E0A-76AB-4378-95F7-A5C907AAE7DB}" type="slidenum">
              <a:rPr lang="en-US"/>
              <a:pPr>
                <a:defRPr/>
              </a:pPr>
              <a:t>41</a:t>
            </a:fld>
            <a:endParaRPr lang="en-US"/>
          </a:p>
        </p:txBody>
      </p:sp>
      <p:sp>
        <p:nvSpPr>
          <p:cNvPr id="6146" name="Title 1"/>
          <p:cNvSpPr>
            <a:spLocks noGrp="1"/>
          </p:cNvSpPr>
          <p:nvPr>
            <p:ph type="title"/>
          </p:nvPr>
        </p:nvSpPr>
        <p:spPr/>
        <p:txBody>
          <a:bodyPr/>
          <a:lstStyle/>
          <a:p>
            <a:pPr eaLnBrk="1" hangingPunct="1"/>
            <a:endParaRPr lang="en-US" dirty="0" smtClean="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p:txBody>
          <a:bodyPr/>
          <a:lstStyle/>
          <a:p>
            <a:pPr eaLnBrk="1" hangingPunct="1"/>
            <a:r>
              <a:rPr lang="en-US" dirty="0" err="1" smtClean="0"/>
              <a:t>Digabungkan</a:t>
            </a:r>
            <a:r>
              <a:rPr lang="en-US" dirty="0" smtClean="0"/>
              <a:t> </a:t>
            </a:r>
            <a:r>
              <a:rPr lang="en-US" dirty="0" err="1" smtClean="0"/>
              <a:t>dengan</a:t>
            </a:r>
            <a:r>
              <a:rPr lang="en-US" dirty="0" smtClean="0"/>
              <a:t> </a:t>
            </a:r>
            <a:r>
              <a:rPr lang="en-US" dirty="0" err="1" smtClean="0"/>
              <a:t>Hukum</a:t>
            </a:r>
            <a:r>
              <a:rPr lang="en-US" dirty="0" smtClean="0"/>
              <a:t> </a:t>
            </a:r>
            <a:r>
              <a:rPr lang="en-US" dirty="0" err="1" smtClean="0"/>
              <a:t>Persaingan</a:t>
            </a:r>
            <a:r>
              <a:rPr lang="en-US" dirty="0" smtClean="0"/>
              <a:t> </a:t>
            </a:r>
            <a:r>
              <a:rPr lang="en-US" dirty="0" err="1" smtClean="0"/>
              <a:t>dengan</a:t>
            </a:r>
            <a:r>
              <a:rPr lang="en-US" dirty="0" smtClean="0"/>
              <a:t> </a:t>
            </a:r>
            <a:r>
              <a:rPr lang="en-US" dirty="0" err="1" smtClean="0"/>
              <a:t>nama</a:t>
            </a:r>
            <a:r>
              <a:rPr lang="en-US" dirty="0" smtClean="0"/>
              <a:t> </a:t>
            </a:r>
            <a:r>
              <a:rPr lang="en-US" i="1" dirty="0" smtClean="0"/>
              <a:t>Antitrust and Consumers Protection</a:t>
            </a:r>
            <a:r>
              <a:rPr lang="en-US" dirty="0" smtClean="0"/>
              <a:t>.</a:t>
            </a:r>
            <a:endParaRPr lang="en-US" i="1" dirty="0" smtClean="0"/>
          </a:p>
          <a:p>
            <a:pPr eaLnBrk="1" hangingPunct="1"/>
            <a:r>
              <a:rPr lang="en-US" i="1" dirty="0" smtClean="0"/>
              <a:t>Unfair competition</a:t>
            </a:r>
            <a:r>
              <a:rPr lang="en-US" dirty="0" smtClean="0"/>
              <a:t> – </a:t>
            </a:r>
            <a:r>
              <a:rPr lang="en-US" dirty="0" err="1" smtClean="0"/>
              <a:t>selalu</a:t>
            </a:r>
            <a:r>
              <a:rPr lang="en-US" dirty="0" smtClean="0"/>
              <a:t> </a:t>
            </a:r>
            <a:r>
              <a:rPr lang="en-US" dirty="0" err="1" smtClean="0"/>
              <a:t>berpengaruh</a:t>
            </a:r>
            <a:r>
              <a:rPr lang="en-US" dirty="0" smtClean="0"/>
              <a:t> </a:t>
            </a:r>
            <a:r>
              <a:rPr lang="en-US" dirty="0" err="1" smtClean="0"/>
              <a:t>kepada</a:t>
            </a:r>
            <a:r>
              <a:rPr lang="en-US" dirty="0" smtClean="0"/>
              <a:t> </a:t>
            </a:r>
            <a:r>
              <a:rPr lang="en-US" dirty="0" err="1" smtClean="0"/>
              <a:t>konsumen</a:t>
            </a:r>
            <a:r>
              <a:rPr lang="en-US" dirty="0" smtClean="0"/>
              <a:t>.</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normAutofit/>
          </a:bodyPr>
          <a:lstStyle/>
          <a:p>
            <a:pPr>
              <a:defRPr/>
            </a:pPr>
            <a:fld id="{DFFADC98-C784-4577-9DB4-7293DEB0D45A}" type="slidenum">
              <a:rPr lang="en-US"/>
              <a:pPr>
                <a:defRPr/>
              </a:pPr>
              <a:t>42</a:t>
            </a:fld>
            <a:endParaRPr lang="en-US"/>
          </a:p>
        </p:txBody>
      </p:sp>
      <p:sp>
        <p:nvSpPr>
          <p:cNvPr id="7170" name="Title 1"/>
          <p:cNvSpPr>
            <a:spLocks noGrp="1"/>
          </p:cNvSpPr>
          <p:nvPr>
            <p:ph type="title"/>
          </p:nvPr>
        </p:nvSpPr>
        <p:spPr/>
        <p:txBody>
          <a:bodyPr/>
          <a:lstStyle/>
          <a:p>
            <a:pPr eaLnBrk="1" hangingPunct="1"/>
            <a:r>
              <a:rPr lang="en-US" dirty="0" err="1" smtClean="0"/>
              <a:t>Hukum</a:t>
            </a:r>
            <a:r>
              <a:rPr lang="en-US" dirty="0" smtClean="0"/>
              <a:t> </a:t>
            </a:r>
            <a:r>
              <a:rPr lang="en-US" dirty="0" err="1" smtClean="0"/>
              <a:t>Konsumen</a:t>
            </a:r>
            <a:endParaRPr lang="en-US" dirty="0" smtClean="0"/>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p:txBody>
          <a:bodyPr/>
          <a:lstStyle/>
          <a:p>
            <a:pPr eaLnBrk="1" hangingPunct="1"/>
            <a:r>
              <a:rPr lang="en-US" dirty="0" err="1" smtClean="0"/>
              <a:t>Pelaku</a:t>
            </a:r>
            <a:r>
              <a:rPr lang="en-US" dirty="0" smtClean="0"/>
              <a:t> </a:t>
            </a:r>
            <a:r>
              <a:rPr lang="en-US" dirty="0" err="1" smtClean="0"/>
              <a:t>usaha</a:t>
            </a:r>
            <a:r>
              <a:rPr lang="en-US" dirty="0" smtClean="0"/>
              <a:t> </a:t>
            </a:r>
            <a:r>
              <a:rPr lang="en-US" dirty="0" err="1" smtClean="0"/>
              <a:t>mengangkat</a:t>
            </a:r>
            <a:r>
              <a:rPr lang="en-US" dirty="0" smtClean="0"/>
              <a:t> </a:t>
            </a:r>
            <a:r>
              <a:rPr lang="en-US" dirty="0" err="1" smtClean="0"/>
              <a:t>konsumen</a:t>
            </a:r>
            <a:r>
              <a:rPr lang="en-US" dirty="0" smtClean="0"/>
              <a:t>, </a:t>
            </a:r>
            <a:r>
              <a:rPr lang="en-US" dirty="0" err="1" smtClean="0"/>
              <a:t>sekaligus</a:t>
            </a:r>
            <a:r>
              <a:rPr lang="en-US" dirty="0" smtClean="0"/>
              <a:t> </a:t>
            </a:r>
            <a:r>
              <a:rPr lang="en-US" dirty="0" err="1" smtClean="0"/>
              <a:t>melindungi</a:t>
            </a:r>
            <a:r>
              <a:rPr lang="en-US" dirty="0" smtClean="0"/>
              <a:t> </a:t>
            </a:r>
            <a:r>
              <a:rPr lang="en-US" dirty="0" err="1" smtClean="0"/>
              <a:t>rakyat</a:t>
            </a:r>
            <a:r>
              <a:rPr lang="en-US" dirty="0" smtClean="0"/>
              <a:t> </a:t>
            </a:r>
            <a:r>
              <a:rPr lang="en-US" dirty="0" err="1" smtClean="0"/>
              <a:t>yakni</a:t>
            </a:r>
            <a:r>
              <a:rPr lang="en-US" dirty="0" smtClean="0"/>
              <a:t> </a:t>
            </a:r>
            <a:r>
              <a:rPr lang="en-US" dirty="0" err="1" smtClean="0"/>
              <a:t>dengan</a:t>
            </a:r>
            <a:r>
              <a:rPr lang="en-US" dirty="0" smtClean="0"/>
              <a:t> </a:t>
            </a:r>
            <a:r>
              <a:rPr lang="en-US" dirty="0" err="1" smtClean="0"/>
              <a:t>cara</a:t>
            </a:r>
            <a:r>
              <a:rPr lang="en-US" dirty="0" smtClean="0"/>
              <a:t> </a:t>
            </a:r>
            <a:r>
              <a:rPr lang="en-US" dirty="0" err="1" smtClean="0"/>
              <a:t>meningkatkan</a:t>
            </a:r>
            <a:r>
              <a:rPr lang="en-US" dirty="0" smtClean="0"/>
              <a:t> </a:t>
            </a:r>
            <a:r>
              <a:rPr lang="en-US" dirty="0" err="1" smtClean="0"/>
              <a:t>kualitas</a:t>
            </a:r>
            <a:r>
              <a:rPr lang="en-US" dirty="0" smtClean="0"/>
              <a:t> </a:t>
            </a:r>
            <a:r>
              <a:rPr lang="en-US" dirty="0" err="1" smtClean="0"/>
              <a:t>barangnya</a:t>
            </a:r>
            <a:r>
              <a:rPr lang="en-US" dirty="0" smtClean="0"/>
              <a:t> </a:t>
            </a:r>
            <a:r>
              <a:rPr lang="en-US" dirty="0" err="1" smtClean="0"/>
              <a:t>dengan</a:t>
            </a:r>
            <a:r>
              <a:rPr lang="en-US" dirty="0" smtClean="0"/>
              <a:t> </a:t>
            </a:r>
            <a:r>
              <a:rPr lang="en-US" dirty="0" err="1" smtClean="0"/>
              <a:t>harga</a:t>
            </a:r>
            <a:r>
              <a:rPr lang="en-US" dirty="0" smtClean="0"/>
              <a:t> yang </a:t>
            </a:r>
            <a:r>
              <a:rPr lang="en-US" dirty="0" err="1" smtClean="0"/>
              <a:t>tetap</a:t>
            </a:r>
            <a:r>
              <a:rPr lang="en-US" dirty="0" smtClean="0"/>
              <a:t> </a:t>
            </a:r>
            <a:r>
              <a:rPr lang="en-US" dirty="0" err="1" smtClean="0"/>
              <a:t>terjangkau</a:t>
            </a:r>
            <a:r>
              <a:rPr lang="en-US" dirty="0" smtClean="0"/>
              <a:t>.</a:t>
            </a:r>
          </a:p>
          <a:p>
            <a:pPr eaLnBrk="1" hangingPunct="1"/>
            <a:r>
              <a:rPr lang="en-US" dirty="0" err="1" smtClean="0"/>
              <a:t>Perlindungan</a:t>
            </a:r>
            <a:r>
              <a:rPr lang="en-US" dirty="0" smtClean="0"/>
              <a:t> </a:t>
            </a:r>
            <a:r>
              <a:rPr lang="en-US" dirty="0" err="1" smtClean="0"/>
              <a:t>hukum</a:t>
            </a:r>
            <a:r>
              <a:rPr lang="en-US" dirty="0" smtClean="0"/>
              <a:t> </a:t>
            </a:r>
            <a:r>
              <a:rPr lang="en-US" dirty="0" err="1" smtClean="0"/>
              <a:t>perdata</a:t>
            </a:r>
            <a:r>
              <a:rPr lang="en-US" dirty="0" smtClean="0"/>
              <a:t>, </a:t>
            </a:r>
            <a:r>
              <a:rPr lang="en-US" dirty="0" err="1" smtClean="0"/>
              <a:t>pidana</a:t>
            </a:r>
            <a:r>
              <a:rPr lang="en-US" dirty="0" smtClean="0"/>
              <a:t>, </a:t>
            </a:r>
            <a:r>
              <a:rPr lang="en-US" dirty="0" err="1" smtClean="0"/>
              <a:t>dan</a:t>
            </a:r>
            <a:r>
              <a:rPr lang="en-US" dirty="0" smtClean="0"/>
              <a:t> </a:t>
            </a:r>
            <a:r>
              <a:rPr lang="en-US" dirty="0" err="1" smtClean="0"/>
              <a:t>administrasi</a:t>
            </a:r>
            <a:r>
              <a:rPr lang="en-US" dirty="0" smtClean="0"/>
              <a:t> </a:t>
            </a:r>
            <a:r>
              <a:rPr lang="en-US" dirty="0" err="1" smtClean="0"/>
              <a:t>negara</a:t>
            </a:r>
            <a:r>
              <a:rPr lang="en-US" dirty="0" smtClean="0"/>
              <a:t> (</a:t>
            </a:r>
            <a:r>
              <a:rPr lang="en-US" dirty="0" err="1" smtClean="0"/>
              <a:t>perlindungan</a:t>
            </a:r>
            <a:r>
              <a:rPr lang="en-US" dirty="0" smtClean="0"/>
              <a:t> yang </a:t>
            </a:r>
            <a:r>
              <a:rPr lang="en-US" dirty="0" err="1" smtClean="0"/>
              <a:t>lebih</a:t>
            </a:r>
            <a:r>
              <a:rPr lang="en-US" dirty="0" smtClean="0"/>
              <a:t> </a:t>
            </a:r>
            <a:r>
              <a:rPr lang="en-US" dirty="0" err="1" smtClean="0"/>
              <a:t>bersifat</a:t>
            </a:r>
            <a:r>
              <a:rPr lang="en-US" dirty="0" smtClean="0"/>
              <a:t> </a:t>
            </a:r>
            <a:r>
              <a:rPr lang="en-US" dirty="0" err="1" smtClean="0"/>
              <a:t>tidak</a:t>
            </a:r>
            <a:r>
              <a:rPr lang="en-US" dirty="0" smtClean="0"/>
              <a:t> </a:t>
            </a:r>
            <a:r>
              <a:rPr lang="en-US" dirty="0" err="1" smtClean="0"/>
              <a:t>langsung</a:t>
            </a:r>
            <a:r>
              <a:rPr lang="en-US" dirty="0" smtClean="0"/>
              <a:t>, </a:t>
            </a:r>
            <a:r>
              <a:rPr lang="en-US" dirty="0" err="1" smtClean="0"/>
              <a:t>preventif</a:t>
            </a:r>
            <a:r>
              <a:rPr lang="en-US" dirty="0" smtClean="0"/>
              <a:t>, </a:t>
            </a:r>
            <a:r>
              <a:rPr lang="en-US" dirty="0" err="1" smtClean="0"/>
              <a:t>proaktif</a:t>
            </a:r>
            <a:r>
              <a:rPr lang="en-US" dirty="0" smtClean="0"/>
              <a:t>).</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normAutofit/>
          </a:bodyPr>
          <a:lstStyle/>
          <a:p>
            <a:pPr>
              <a:defRPr/>
            </a:pPr>
            <a:fld id="{B61B04D2-5D2F-497A-8823-D85010204264}" type="slidenum">
              <a:rPr lang="en-US"/>
              <a:pPr>
                <a:defRPr/>
              </a:pPr>
              <a:t>43</a:t>
            </a:fld>
            <a:endParaRPr lang="en-US"/>
          </a:p>
        </p:txBody>
      </p:sp>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err="1" smtClean="0"/>
              <a:t>Prinsip-prinsip</a:t>
            </a:r>
            <a:r>
              <a:rPr lang="en-US" dirty="0" smtClean="0"/>
              <a:t> </a:t>
            </a:r>
            <a:r>
              <a:rPr lang="en-US" dirty="0" err="1" smtClean="0"/>
              <a:t>Hukum</a:t>
            </a:r>
            <a:r>
              <a:rPr lang="en-US" dirty="0" smtClean="0"/>
              <a:t> </a:t>
            </a:r>
            <a:r>
              <a:rPr lang="en-US" dirty="0" err="1" smtClean="0"/>
              <a:t>Perlindungan</a:t>
            </a:r>
            <a:r>
              <a:rPr lang="en-US" dirty="0" smtClean="0"/>
              <a:t> </a:t>
            </a:r>
            <a:r>
              <a:rPr lang="en-US" dirty="0" err="1" smtClean="0"/>
              <a:t>Konsumen</a:t>
            </a:r>
            <a:endParaRPr lang="en-US" dirty="0" smtClean="0"/>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p:txBody>
          <a:bodyPr>
            <a:normAutofit lnSpcReduction="10000"/>
          </a:bodyPr>
          <a:lstStyle/>
          <a:p>
            <a:pPr eaLnBrk="1" hangingPunct="1"/>
            <a:r>
              <a:rPr lang="en-US" sz="2000" i="1" dirty="0" smtClean="0"/>
              <a:t>Let the buyer beware</a:t>
            </a:r>
            <a:r>
              <a:rPr lang="en-US" sz="2000" dirty="0" smtClean="0"/>
              <a:t> (</a:t>
            </a:r>
            <a:r>
              <a:rPr lang="en-US" sz="2000" i="1" dirty="0" smtClean="0"/>
              <a:t>caveat emptor</a:t>
            </a:r>
            <a:r>
              <a:rPr lang="en-US" sz="2000" dirty="0" smtClean="0"/>
              <a:t>)</a:t>
            </a:r>
          </a:p>
          <a:p>
            <a:pPr lvl="1" eaLnBrk="1" hangingPunct="1"/>
            <a:r>
              <a:rPr lang="en-US" sz="2000" dirty="0" err="1" smtClean="0"/>
              <a:t>Pelaku</a:t>
            </a:r>
            <a:r>
              <a:rPr lang="en-US" sz="2000" dirty="0" smtClean="0"/>
              <a:t> </a:t>
            </a:r>
            <a:r>
              <a:rPr lang="en-US" sz="2000" dirty="0" err="1" smtClean="0"/>
              <a:t>usaha</a:t>
            </a:r>
            <a:r>
              <a:rPr lang="en-US" sz="2000" dirty="0" smtClean="0"/>
              <a:t> </a:t>
            </a:r>
            <a:r>
              <a:rPr lang="en-US" sz="2000" dirty="0" err="1" smtClean="0"/>
              <a:t>dan</a:t>
            </a:r>
            <a:r>
              <a:rPr lang="en-US" sz="2000" dirty="0" smtClean="0"/>
              <a:t> </a:t>
            </a:r>
            <a:r>
              <a:rPr lang="en-US" sz="2000" dirty="0" err="1" smtClean="0"/>
              <a:t>konsumen</a:t>
            </a:r>
            <a:r>
              <a:rPr lang="en-US" sz="2000" dirty="0" smtClean="0"/>
              <a:t> </a:t>
            </a:r>
            <a:r>
              <a:rPr lang="en-US" sz="2000" dirty="0" err="1" smtClean="0"/>
              <a:t>seimbang</a:t>
            </a:r>
            <a:r>
              <a:rPr lang="en-US" sz="2000" dirty="0" smtClean="0"/>
              <a:t> </a:t>
            </a:r>
            <a:r>
              <a:rPr lang="en-US" sz="2000" dirty="0" err="1" smtClean="0"/>
              <a:t>sehingga</a:t>
            </a:r>
            <a:r>
              <a:rPr lang="en-US" sz="2000" dirty="0" smtClean="0"/>
              <a:t> </a:t>
            </a:r>
            <a:r>
              <a:rPr lang="en-US" sz="2000" dirty="0" err="1" smtClean="0"/>
              <a:t>tidak</a:t>
            </a:r>
            <a:r>
              <a:rPr lang="en-US" sz="2000" dirty="0" smtClean="0"/>
              <a:t> </a:t>
            </a:r>
            <a:r>
              <a:rPr lang="en-US" sz="2000" dirty="0" err="1" smtClean="0"/>
              <a:t>perlu</a:t>
            </a:r>
            <a:r>
              <a:rPr lang="en-US" sz="2000" dirty="0" smtClean="0"/>
              <a:t> </a:t>
            </a:r>
            <a:r>
              <a:rPr lang="en-US" sz="2000" dirty="0" err="1" smtClean="0"/>
              <a:t>perlindungan</a:t>
            </a:r>
            <a:r>
              <a:rPr lang="en-US" sz="2000" dirty="0" smtClean="0"/>
              <a:t>.</a:t>
            </a:r>
          </a:p>
          <a:p>
            <a:pPr eaLnBrk="1" hangingPunct="1"/>
            <a:r>
              <a:rPr lang="en-US" sz="2000" i="1" dirty="0" smtClean="0"/>
              <a:t>The due care theory</a:t>
            </a:r>
          </a:p>
          <a:p>
            <a:pPr lvl="1" eaLnBrk="1" hangingPunct="1"/>
            <a:r>
              <a:rPr lang="en-US" sz="2000" dirty="0" err="1" smtClean="0"/>
              <a:t>Pelaku</a:t>
            </a:r>
            <a:r>
              <a:rPr lang="en-US" sz="2000" dirty="0" smtClean="0"/>
              <a:t> </a:t>
            </a:r>
            <a:r>
              <a:rPr lang="en-US" sz="2000" dirty="0" err="1" smtClean="0"/>
              <a:t>usaha</a:t>
            </a:r>
            <a:r>
              <a:rPr lang="en-US" sz="2000" dirty="0" smtClean="0"/>
              <a:t> </a:t>
            </a:r>
            <a:r>
              <a:rPr lang="en-US" sz="2000" dirty="0" err="1" smtClean="0"/>
              <a:t>mempunyai</a:t>
            </a:r>
            <a:r>
              <a:rPr lang="en-US" sz="2000" dirty="0" smtClean="0"/>
              <a:t> </a:t>
            </a:r>
            <a:r>
              <a:rPr lang="en-US" sz="2000" dirty="0" err="1" smtClean="0"/>
              <a:t>kewajiban</a:t>
            </a:r>
            <a:r>
              <a:rPr lang="en-US" sz="2000" dirty="0" smtClean="0"/>
              <a:t> </a:t>
            </a:r>
            <a:r>
              <a:rPr lang="en-US" sz="2000" dirty="0" err="1" smtClean="0"/>
              <a:t>untuk</a:t>
            </a:r>
            <a:r>
              <a:rPr lang="en-US" sz="2000" dirty="0" smtClean="0"/>
              <a:t> </a:t>
            </a:r>
            <a:r>
              <a:rPr lang="en-US" sz="2000" dirty="0" err="1" smtClean="0"/>
              <a:t>melakukan</a:t>
            </a:r>
            <a:r>
              <a:rPr lang="en-US" sz="2000" dirty="0" smtClean="0"/>
              <a:t> </a:t>
            </a:r>
            <a:r>
              <a:rPr lang="en-US" sz="2000" dirty="0" err="1" smtClean="0"/>
              <a:t>prinsip</a:t>
            </a:r>
            <a:r>
              <a:rPr lang="en-US" sz="2000" dirty="0" smtClean="0"/>
              <a:t> </a:t>
            </a:r>
            <a:r>
              <a:rPr lang="en-US" sz="2000" dirty="0" err="1" smtClean="0"/>
              <a:t>kehati-hatian</a:t>
            </a:r>
            <a:r>
              <a:rPr lang="en-US" sz="2000" dirty="0" smtClean="0"/>
              <a:t> </a:t>
            </a:r>
            <a:r>
              <a:rPr lang="en-US" sz="2000" dirty="0" err="1" smtClean="0"/>
              <a:t>dalam</a:t>
            </a:r>
            <a:r>
              <a:rPr lang="en-US" sz="2000" dirty="0" smtClean="0"/>
              <a:t> </a:t>
            </a:r>
            <a:r>
              <a:rPr lang="en-US" sz="2000" dirty="0" err="1" smtClean="0"/>
              <a:t>memasyarakatkan</a:t>
            </a:r>
            <a:r>
              <a:rPr lang="en-US" sz="2000" dirty="0" smtClean="0"/>
              <a:t> </a:t>
            </a:r>
            <a:r>
              <a:rPr lang="en-US" sz="2000" dirty="0" err="1" smtClean="0"/>
              <a:t>produk</a:t>
            </a:r>
            <a:r>
              <a:rPr lang="en-US" sz="2000" dirty="0" smtClean="0"/>
              <a:t> (</a:t>
            </a:r>
            <a:r>
              <a:rPr lang="en-US" sz="2000" dirty="0" err="1" smtClean="0"/>
              <a:t>barang</a:t>
            </a:r>
            <a:r>
              <a:rPr lang="en-US" sz="2000" dirty="0" smtClean="0"/>
              <a:t>/ </a:t>
            </a:r>
            <a:r>
              <a:rPr lang="en-US" sz="2000" dirty="0" err="1" smtClean="0"/>
              <a:t>jasa</a:t>
            </a:r>
            <a:r>
              <a:rPr lang="en-US" sz="2000" dirty="0" smtClean="0"/>
              <a:t>).</a:t>
            </a:r>
          </a:p>
          <a:p>
            <a:pPr eaLnBrk="1" hangingPunct="1"/>
            <a:r>
              <a:rPr lang="en-US" sz="2000" i="1" dirty="0" smtClean="0"/>
              <a:t>The </a:t>
            </a:r>
            <a:r>
              <a:rPr lang="en-US" sz="2000" i="1" dirty="0" err="1" smtClean="0"/>
              <a:t>privity</a:t>
            </a:r>
            <a:r>
              <a:rPr lang="en-US" sz="2000" i="1" dirty="0" smtClean="0"/>
              <a:t> of contract</a:t>
            </a:r>
          </a:p>
          <a:p>
            <a:pPr lvl="1" eaLnBrk="1" hangingPunct="1"/>
            <a:r>
              <a:rPr lang="en-US" sz="2000" dirty="0" err="1" smtClean="0"/>
              <a:t>Pelaku</a:t>
            </a:r>
            <a:r>
              <a:rPr lang="en-US" sz="2000" dirty="0" smtClean="0"/>
              <a:t> </a:t>
            </a:r>
            <a:r>
              <a:rPr lang="en-US" sz="2000" dirty="0" err="1" smtClean="0"/>
              <a:t>usaha</a:t>
            </a:r>
            <a:r>
              <a:rPr lang="en-US" sz="2000" dirty="0" smtClean="0"/>
              <a:t> </a:t>
            </a:r>
            <a:r>
              <a:rPr lang="en-US" sz="2000" dirty="0" err="1" smtClean="0"/>
              <a:t>mempunyai</a:t>
            </a:r>
            <a:r>
              <a:rPr lang="en-US" sz="2000" dirty="0" smtClean="0"/>
              <a:t> </a:t>
            </a:r>
            <a:r>
              <a:rPr lang="en-US" sz="2000" dirty="0" err="1" smtClean="0"/>
              <a:t>kewajiban</a:t>
            </a:r>
            <a:r>
              <a:rPr lang="en-US" sz="2000" dirty="0" smtClean="0"/>
              <a:t> </a:t>
            </a:r>
            <a:r>
              <a:rPr lang="en-US" sz="2000" dirty="0" err="1" smtClean="0"/>
              <a:t>untuk</a:t>
            </a:r>
            <a:r>
              <a:rPr lang="en-US" sz="2000" dirty="0" smtClean="0"/>
              <a:t> </a:t>
            </a:r>
            <a:r>
              <a:rPr lang="en-US" sz="2000" dirty="0" err="1" smtClean="0"/>
              <a:t>melindungi</a:t>
            </a:r>
            <a:r>
              <a:rPr lang="en-US" sz="2000" dirty="0" smtClean="0"/>
              <a:t> </a:t>
            </a:r>
            <a:r>
              <a:rPr lang="en-US" sz="2000" dirty="0" err="1" smtClean="0"/>
              <a:t>konsumen</a:t>
            </a:r>
            <a:r>
              <a:rPr lang="en-US" sz="2000" dirty="0" smtClean="0"/>
              <a:t>, </a:t>
            </a:r>
            <a:r>
              <a:rPr lang="en-US" sz="2000" dirty="0" err="1" smtClean="0"/>
              <a:t>tetapi</a:t>
            </a:r>
            <a:r>
              <a:rPr lang="en-US" sz="2000" dirty="0" smtClean="0"/>
              <a:t> </a:t>
            </a:r>
            <a:r>
              <a:rPr lang="en-US" sz="2000" dirty="0" err="1" smtClean="0"/>
              <a:t>hal</a:t>
            </a:r>
            <a:r>
              <a:rPr lang="en-US" sz="2000" dirty="0" smtClean="0"/>
              <a:t> </a:t>
            </a:r>
            <a:r>
              <a:rPr lang="en-US" sz="2000" dirty="0" err="1" smtClean="0"/>
              <a:t>itu</a:t>
            </a:r>
            <a:r>
              <a:rPr lang="en-US" sz="2000" dirty="0" smtClean="0"/>
              <a:t> </a:t>
            </a:r>
            <a:r>
              <a:rPr lang="en-US" sz="2000" dirty="0" err="1" smtClean="0"/>
              <a:t>baru</a:t>
            </a:r>
            <a:r>
              <a:rPr lang="en-US" sz="2000" dirty="0" smtClean="0"/>
              <a:t> </a:t>
            </a:r>
            <a:r>
              <a:rPr lang="en-US" sz="2000" dirty="0" err="1" smtClean="0"/>
              <a:t>dapat</a:t>
            </a:r>
            <a:r>
              <a:rPr lang="en-US" sz="2000" dirty="0" smtClean="0"/>
              <a:t> </a:t>
            </a:r>
            <a:r>
              <a:rPr lang="en-US" sz="2000" dirty="0" err="1" smtClean="0"/>
              <a:t>dilakukan</a:t>
            </a:r>
            <a:r>
              <a:rPr lang="en-US" sz="2000" dirty="0" smtClean="0"/>
              <a:t> </a:t>
            </a:r>
            <a:r>
              <a:rPr lang="en-US" sz="2000" dirty="0" err="1" smtClean="0"/>
              <a:t>apabila</a:t>
            </a:r>
            <a:r>
              <a:rPr lang="en-US" sz="2000" dirty="0" smtClean="0"/>
              <a:t> </a:t>
            </a:r>
            <a:r>
              <a:rPr lang="en-US" sz="2000" dirty="0" err="1" smtClean="0"/>
              <a:t>di</a:t>
            </a:r>
            <a:r>
              <a:rPr lang="en-US" sz="2000" dirty="0" smtClean="0"/>
              <a:t> </a:t>
            </a:r>
            <a:r>
              <a:rPr lang="en-US" sz="2000" dirty="0" err="1" smtClean="0"/>
              <a:t>antara</a:t>
            </a:r>
            <a:r>
              <a:rPr lang="en-US" sz="2000" dirty="0" smtClean="0"/>
              <a:t> </a:t>
            </a:r>
            <a:r>
              <a:rPr lang="en-US" sz="2000" dirty="0" err="1" smtClean="0"/>
              <a:t>mereka</a:t>
            </a:r>
            <a:r>
              <a:rPr lang="en-US" sz="2000" dirty="0" smtClean="0"/>
              <a:t> </a:t>
            </a:r>
            <a:r>
              <a:rPr lang="en-US" sz="2000" dirty="0" err="1" smtClean="0"/>
              <a:t>terjalin</a:t>
            </a:r>
            <a:r>
              <a:rPr lang="en-US" sz="2000" dirty="0" smtClean="0"/>
              <a:t> </a:t>
            </a:r>
            <a:r>
              <a:rPr lang="en-US" sz="2000" dirty="0" err="1" smtClean="0"/>
              <a:t>suatu</a:t>
            </a:r>
            <a:r>
              <a:rPr lang="en-US" sz="2000" dirty="0" smtClean="0"/>
              <a:t> </a:t>
            </a:r>
            <a:r>
              <a:rPr lang="en-US" sz="2000" dirty="0" err="1" smtClean="0"/>
              <a:t>hubungan</a:t>
            </a:r>
            <a:r>
              <a:rPr lang="en-US" sz="2000" dirty="0" smtClean="0"/>
              <a:t> </a:t>
            </a:r>
            <a:r>
              <a:rPr lang="en-US" sz="2000" dirty="0" err="1" smtClean="0"/>
              <a:t>kontraktual</a:t>
            </a:r>
            <a:r>
              <a:rPr lang="en-US" sz="2000" dirty="0" smtClean="0"/>
              <a:t>.</a:t>
            </a:r>
          </a:p>
          <a:p>
            <a:pPr eaLnBrk="1" hangingPunct="1"/>
            <a:r>
              <a:rPr lang="en-US" sz="2000" dirty="0" err="1" smtClean="0"/>
              <a:t>Prinsip</a:t>
            </a:r>
            <a:r>
              <a:rPr lang="en-US" sz="2000" dirty="0" smtClean="0"/>
              <a:t> </a:t>
            </a:r>
            <a:r>
              <a:rPr lang="en-US" sz="2000" dirty="0" err="1" smtClean="0"/>
              <a:t>kontrak</a:t>
            </a:r>
            <a:r>
              <a:rPr lang="en-US" sz="2000" dirty="0" smtClean="0"/>
              <a:t> </a:t>
            </a:r>
            <a:r>
              <a:rPr lang="en-US" sz="2000" dirty="0" err="1" smtClean="0"/>
              <a:t>bukan</a:t>
            </a:r>
            <a:r>
              <a:rPr lang="en-US" sz="2000" dirty="0" smtClean="0"/>
              <a:t> </a:t>
            </a:r>
            <a:r>
              <a:rPr lang="en-US" sz="2000" dirty="0" err="1" smtClean="0"/>
              <a:t>merupakan</a:t>
            </a:r>
            <a:r>
              <a:rPr lang="en-US" sz="2000" dirty="0" smtClean="0"/>
              <a:t> </a:t>
            </a:r>
            <a:r>
              <a:rPr lang="en-US" sz="2000" dirty="0" err="1" smtClean="0"/>
              <a:t>syarat</a:t>
            </a:r>
            <a:endParaRPr lang="en-US" sz="2000" dirty="0" smtClean="0"/>
          </a:p>
          <a:p>
            <a:pPr lvl="1" eaLnBrk="1" hangingPunct="1"/>
            <a:r>
              <a:rPr lang="en-US" sz="2000" dirty="0" err="1" smtClean="0"/>
              <a:t>Kontrak</a:t>
            </a:r>
            <a:r>
              <a:rPr lang="en-US" sz="2000" dirty="0" smtClean="0"/>
              <a:t> </a:t>
            </a:r>
            <a:r>
              <a:rPr lang="en-US" sz="2000" dirty="0" err="1" smtClean="0"/>
              <a:t>bukan</a:t>
            </a:r>
            <a:r>
              <a:rPr lang="en-US" sz="2000" dirty="0" smtClean="0"/>
              <a:t> </a:t>
            </a:r>
            <a:r>
              <a:rPr lang="en-US" sz="2000" dirty="0" err="1" smtClean="0"/>
              <a:t>merupakan</a:t>
            </a:r>
            <a:r>
              <a:rPr lang="en-US" sz="2000" dirty="0" smtClean="0"/>
              <a:t> </a:t>
            </a:r>
            <a:r>
              <a:rPr lang="en-US" sz="2000" dirty="0" err="1" smtClean="0"/>
              <a:t>syarat</a:t>
            </a:r>
            <a:r>
              <a:rPr lang="en-US" sz="2000" dirty="0" smtClean="0"/>
              <a:t> </a:t>
            </a:r>
            <a:r>
              <a:rPr lang="en-US" sz="2000" dirty="0" err="1" smtClean="0"/>
              <a:t>untuk</a:t>
            </a:r>
            <a:r>
              <a:rPr lang="en-US" sz="2000" dirty="0" smtClean="0"/>
              <a:t> </a:t>
            </a:r>
            <a:r>
              <a:rPr lang="en-US" sz="2000" dirty="0" err="1" smtClean="0"/>
              <a:t>menetapkan</a:t>
            </a:r>
            <a:r>
              <a:rPr lang="en-US" sz="2000" dirty="0" smtClean="0"/>
              <a:t> </a:t>
            </a:r>
            <a:r>
              <a:rPr lang="en-US" sz="2000" dirty="0" err="1" smtClean="0"/>
              <a:t>eksistensi</a:t>
            </a:r>
            <a:r>
              <a:rPr lang="en-US" sz="2000" dirty="0" smtClean="0"/>
              <a:t> </a:t>
            </a:r>
            <a:r>
              <a:rPr lang="en-US" sz="2000" dirty="0" err="1" smtClean="0"/>
              <a:t>suatu</a:t>
            </a:r>
            <a:r>
              <a:rPr lang="en-US" sz="2000" dirty="0" smtClean="0"/>
              <a:t> </a:t>
            </a:r>
            <a:r>
              <a:rPr lang="en-US" sz="2000" dirty="0" err="1" smtClean="0"/>
              <a:t>hubungan</a:t>
            </a:r>
            <a:r>
              <a:rPr lang="en-US" sz="2000" dirty="0" smtClean="0"/>
              <a:t> </a:t>
            </a:r>
            <a:r>
              <a:rPr lang="en-US" sz="2000" dirty="0" err="1" smtClean="0"/>
              <a:t>hukum</a:t>
            </a:r>
            <a:r>
              <a:rPr lang="en-US" sz="2000" dirty="0" smtClean="0"/>
              <a:t>.</a:t>
            </a:r>
          </a:p>
          <a:p>
            <a:pPr lvl="1" eaLnBrk="1" hangingPunct="1"/>
            <a:endParaRPr lang="en-US" sz="2000" dirty="0" smtClean="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normAutofit/>
          </a:bodyPr>
          <a:lstStyle/>
          <a:p>
            <a:pPr>
              <a:defRPr/>
            </a:pPr>
            <a:fld id="{0E0EFCA0-F693-445A-AD52-36C7E6E50D73}" type="slidenum">
              <a:rPr lang="en-US"/>
              <a:pPr>
                <a:defRPr/>
              </a:pPr>
              <a:t>44</a:t>
            </a:fld>
            <a:endParaRPr lang="en-US"/>
          </a:p>
        </p:txBody>
      </p:sp>
      <p:sp>
        <p:nvSpPr>
          <p:cNvPr id="9218" name="Title 1"/>
          <p:cNvSpPr>
            <a:spLocks noGrp="1"/>
          </p:cNvSpPr>
          <p:nvPr>
            <p:ph type="title"/>
          </p:nvPr>
        </p:nvSpPr>
        <p:spPr/>
        <p:txBody>
          <a:bodyPr/>
          <a:lstStyle/>
          <a:p>
            <a:pPr eaLnBrk="1" hangingPunct="1"/>
            <a:r>
              <a:rPr lang="en-US" dirty="0" err="1" smtClean="0"/>
              <a:t>Kedudukan</a:t>
            </a:r>
            <a:r>
              <a:rPr lang="en-US" dirty="0" smtClean="0"/>
              <a:t> </a:t>
            </a:r>
            <a:r>
              <a:rPr lang="en-US" dirty="0" err="1" smtClean="0"/>
              <a:t>Konsumen</a:t>
            </a:r>
            <a:endParaRPr lang="en-US" dirty="0" smtClean="0"/>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p:txBody>
          <a:bodyPr/>
          <a:lstStyle/>
          <a:p>
            <a:pPr eaLnBrk="1" hangingPunct="1"/>
            <a:r>
              <a:rPr lang="en-US" i="1" dirty="0" smtClean="0"/>
              <a:t>The right to safe products,</a:t>
            </a:r>
          </a:p>
          <a:p>
            <a:pPr eaLnBrk="1" hangingPunct="1"/>
            <a:r>
              <a:rPr lang="en-US" i="1" dirty="0" smtClean="0"/>
              <a:t>The right to be informed about products,</a:t>
            </a:r>
          </a:p>
          <a:p>
            <a:pPr eaLnBrk="1" hangingPunct="1"/>
            <a:r>
              <a:rPr lang="en-US" i="1" dirty="0" smtClean="0"/>
              <a:t>The right to definite choice in selecting products,</a:t>
            </a:r>
          </a:p>
          <a:p>
            <a:pPr eaLnBrk="1" hangingPunct="1"/>
            <a:r>
              <a:rPr lang="en-US" i="1" dirty="0" smtClean="0"/>
              <a:t>The right to be heard regarding consumer interests</a:t>
            </a:r>
            <a:r>
              <a:rPr lang="en-US" dirty="0" smtClean="0"/>
              <a:t>.</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normAutofit/>
          </a:bodyPr>
          <a:lstStyle/>
          <a:p>
            <a:pPr>
              <a:defRPr/>
            </a:pPr>
            <a:fld id="{CF7E4F5F-177B-45C0-A231-E129C7A54123}" type="slidenum">
              <a:rPr lang="en-US"/>
              <a:pPr>
                <a:defRPr/>
              </a:pPr>
              <a:t>45</a:t>
            </a:fld>
            <a:endParaRPr lang="en-US"/>
          </a:p>
        </p:txBody>
      </p:sp>
      <p:sp>
        <p:nvSpPr>
          <p:cNvPr id="10242" name="Title 1"/>
          <p:cNvSpPr>
            <a:spLocks noGrp="1"/>
          </p:cNvSpPr>
          <p:nvPr>
            <p:ph type="title"/>
          </p:nvPr>
        </p:nvSpPr>
        <p:spPr/>
        <p:txBody>
          <a:bodyPr>
            <a:normAutofit fontScale="90000"/>
          </a:bodyPr>
          <a:lstStyle/>
          <a:p>
            <a:pPr eaLnBrk="1" hangingPunct="1"/>
            <a:r>
              <a:rPr lang="en-US" sz="3200" dirty="0" err="1" smtClean="0"/>
              <a:t>Hak</a:t>
            </a:r>
            <a:r>
              <a:rPr lang="en-US" sz="3200" dirty="0" smtClean="0"/>
              <a:t> </a:t>
            </a:r>
            <a:r>
              <a:rPr lang="en-US" sz="3200" dirty="0" err="1" smtClean="0"/>
              <a:t>Konsumen</a:t>
            </a:r>
            <a:r>
              <a:rPr lang="en-US" sz="3200" dirty="0" smtClean="0"/>
              <a:t/>
            </a:r>
            <a:br>
              <a:rPr lang="en-US" sz="3200" dirty="0" smtClean="0"/>
            </a:br>
            <a:r>
              <a:rPr lang="en-US" sz="3200" dirty="0" err="1" smtClean="0"/>
              <a:t>Empat</a:t>
            </a:r>
            <a:r>
              <a:rPr lang="en-US" sz="3200" dirty="0" smtClean="0"/>
              <a:t> </a:t>
            </a:r>
            <a:r>
              <a:rPr lang="en-US" sz="3200" dirty="0" err="1" smtClean="0"/>
              <a:t>Hak</a:t>
            </a:r>
            <a:r>
              <a:rPr lang="en-US" sz="3200" dirty="0" smtClean="0"/>
              <a:t> </a:t>
            </a:r>
            <a:r>
              <a:rPr lang="en-US" sz="3200" dirty="0" err="1" smtClean="0"/>
              <a:t>Dasar</a:t>
            </a:r>
            <a:r>
              <a:rPr lang="en-US" sz="3200" dirty="0" smtClean="0"/>
              <a:t> </a:t>
            </a:r>
            <a:r>
              <a:rPr lang="en-US" sz="3200" dirty="0" err="1" smtClean="0"/>
              <a:t>Konsumen</a:t>
            </a:r>
            <a:r>
              <a:rPr lang="en-US" sz="3200" dirty="0" smtClean="0"/>
              <a:t> </a:t>
            </a:r>
            <a:br>
              <a:rPr lang="en-US" sz="3200" dirty="0" smtClean="0"/>
            </a:br>
            <a:r>
              <a:rPr lang="en-US" sz="3200" dirty="0" smtClean="0"/>
              <a:t>(John F. Kennedy)</a:t>
            </a: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5" name="Rectangle 3"/>
          <p:cNvSpPr>
            <a:spLocks noGrp="1" noChangeArrowheads="1"/>
          </p:cNvSpPr>
          <p:nvPr>
            <p:ph idx="1"/>
          </p:nvPr>
        </p:nvSpPr>
        <p:spPr>
          <a:xfrm>
            <a:off x="457200" y="1447800"/>
            <a:ext cx="8229600" cy="4708525"/>
          </a:xfrm>
        </p:spPr>
        <p:txBody>
          <a:bodyPr rtlCol="0">
            <a:noAutofit/>
          </a:bodyPr>
          <a:lstStyle/>
          <a:p>
            <a:pPr marL="548640" indent="-411480" eaLnBrk="1" fontAlgn="auto" hangingPunct="1">
              <a:lnSpc>
                <a:spcPct val="80000"/>
              </a:lnSpc>
              <a:spcAft>
                <a:spcPts val="0"/>
              </a:spcAft>
              <a:buClr>
                <a:schemeClr val="tx1">
                  <a:shade val="95000"/>
                </a:schemeClr>
              </a:buClr>
              <a:buFont typeface="Wingdings 2"/>
              <a:buChar char=""/>
              <a:defRPr/>
            </a:pPr>
            <a:r>
              <a:rPr lang="en-US" sz="1900" b="1" i="1" dirty="0" smtClean="0"/>
              <a:t>The </a:t>
            </a:r>
            <a:r>
              <a:rPr lang="en-US" sz="1900" b="1" i="1" dirty="0"/>
              <a:t>Right </a:t>
            </a:r>
            <a:r>
              <a:rPr lang="en-US" sz="1900" b="1" i="1" dirty="0" smtClean="0"/>
              <a:t>to </a:t>
            </a:r>
            <a:r>
              <a:rPr lang="en-US" sz="1900" b="1" i="1" dirty="0"/>
              <a:t>Basic Needs </a:t>
            </a:r>
            <a:r>
              <a:rPr lang="en-US" sz="1900" i="1" dirty="0"/>
              <a:t/>
            </a:r>
            <a:br>
              <a:rPr lang="en-US" sz="1900" i="1" dirty="0"/>
            </a:br>
            <a:r>
              <a:rPr lang="en-US" sz="1900" i="1" dirty="0"/>
              <a:t>The right to basic needs means the right to all the goods and services that are needed in our daily life including enough food, clothing, house, health and education.</a:t>
            </a:r>
          </a:p>
          <a:p>
            <a:pPr marL="548640" indent="-411480" eaLnBrk="1" fontAlgn="auto" hangingPunct="1">
              <a:lnSpc>
                <a:spcPct val="80000"/>
              </a:lnSpc>
              <a:spcAft>
                <a:spcPts val="0"/>
              </a:spcAft>
              <a:buClr>
                <a:schemeClr val="tx1">
                  <a:shade val="95000"/>
                </a:schemeClr>
              </a:buClr>
              <a:buFont typeface="Wingdings 2"/>
              <a:buChar char=""/>
              <a:defRPr/>
            </a:pPr>
            <a:r>
              <a:rPr lang="en-US" sz="1900" b="1" i="1" dirty="0"/>
              <a:t>The Right </a:t>
            </a:r>
            <a:r>
              <a:rPr lang="en-US" sz="1900" b="1" i="1" dirty="0" smtClean="0"/>
              <a:t>to </a:t>
            </a:r>
            <a:r>
              <a:rPr lang="en-US" sz="1900" b="1" i="1" dirty="0"/>
              <a:t>Safety </a:t>
            </a:r>
            <a:r>
              <a:rPr lang="en-US" sz="1900" i="1" dirty="0"/>
              <a:t/>
            </a:r>
            <a:br>
              <a:rPr lang="en-US" sz="1900" i="1" dirty="0"/>
            </a:br>
            <a:r>
              <a:rPr lang="en-US" sz="1900" i="1" dirty="0"/>
              <a:t>The consumers have the right to be protected from goods, services and manufacturing processes that might expose their health and life to danger.</a:t>
            </a:r>
          </a:p>
          <a:p>
            <a:pPr marL="548640" indent="-411480" eaLnBrk="1" fontAlgn="auto" hangingPunct="1">
              <a:lnSpc>
                <a:spcPct val="80000"/>
              </a:lnSpc>
              <a:spcAft>
                <a:spcPts val="0"/>
              </a:spcAft>
              <a:buClr>
                <a:schemeClr val="tx1">
                  <a:shade val="95000"/>
                </a:schemeClr>
              </a:buClr>
              <a:buFont typeface="Wingdings 2"/>
              <a:buChar char=""/>
              <a:defRPr/>
            </a:pPr>
            <a:r>
              <a:rPr lang="en-US" sz="1900" b="1" i="1" dirty="0"/>
              <a:t>The Right </a:t>
            </a:r>
            <a:r>
              <a:rPr lang="en-US" sz="1900" b="1" i="1" dirty="0" smtClean="0"/>
              <a:t>to be </a:t>
            </a:r>
            <a:r>
              <a:rPr lang="en-US" sz="1900" b="1" i="1" dirty="0"/>
              <a:t>Informed </a:t>
            </a:r>
            <a:r>
              <a:rPr lang="en-US" sz="1900" i="1" dirty="0"/>
              <a:t/>
            </a:r>
            <a:br>
              <a:rPr lang="en-US" sz="1900" i="1" dirty="0"/>
            </a:br>
            <a:r>
              <a:rPr lang="en-US" sz="1900" i="1" dirty="0"/>
              <a:t>The right to be informed means that the consumers have the right to obtain accurate and precise facts about the goods and services that they want to consume in order for them to make the right choice. The consumers need to be equipped with enough information so that they can act in a wise and responsible way.</a:t>
            </a:r>
          </a:p>
          <a:p>
            <a:pPr marL="548640" indent="-411480" eaLnBrk="1" fontAlgn="auto" hangingPunct="1">
              <a:lnSpc>
                <a:spcPct val="80000"/>
              </a:lnSpc>
              <a:spcAft>
                <a:spcPts val="0"/>
              </a:spcAft>
              <a:buClr>
                <a:schemeClr val="tx1">
                  <a:shade val="95000"/>
                </a:schemeClr>
              </a:buClr>
              <a:buFont typeface="Wingdings 2"/>
              <a:buChar char=""/>
              <a:defRPr/>
            </a:pPr>
            <a:r>
              <a:rPr lang="en-US" sz="1900" b="1" i="1" dirty="0"/>
              <a:t>The Right </a:t>
            </a:r>
            <a:r>
              <a:rPr lang="en-US" sz="1900" b="1" i="1" dirty="0" smtClean="0"/>
              <a:t>to </a:t>
            </a:r>
            <a:r>
              <a:rPr lang="en-US" sz="1900" b="1" i="1" dirty="0"/>
              <a:t>Choose </a:t>
            </a:r>
            <a:r>
              <a:rPr lang="en-US" sz="1900" i="1" dirty="0"/>
              <a:t/>
            </a:r>
            <a:br>
              <a:rPr lang="en-US" sz="1900" i="1" dirty="0"/>
            </a:br>
            <a:r>
              <a:rPr lang="en-US" sz="1900" i="1" dirty="0"/>
              <a:t>The consumers are entitled to have freedom in buying or assuring that the goods and services that they need are obtained through the right channels, based on the right price. In the case of monopoly, the consumers need to obtain guarantee over the quality of the goods and services at a reasonable price</a:t>
            </a:r>
            <a:r>
              <a:rPr lang="en-US" sz="1900" dirty="0"/>
              <a:t>.</a:t>
            </a:r>
            <a:br>
              <a:rPr lang="en-US" sz="1900" dirty="0"/>
            </a:br>
            <a:endParaRPr lang="en-US" sz="1900"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normAutofit/>
          </a:bodyPr>
          <a:lstStyle/>
          <a:p>
            <a:pPr>
              <a:defRPr/>
            </a:pPr>
            <a:fld id="{E92FB32A-266B-43C0-8E3E-22439444537A}" type="slidenum">
              <a:rPr lang="en-US"/>
              <a:pPr>
                <a:defRPr/>
              </a:pPr>
              <a:t>46</a:t>
            </a:fld>
            <a:endParaRPr lang="en-US"/>
          </a:p>
        </p:txBody>
      </p:sp>
      <p:sp>
        <p:nvSpPr>
          <p:cNvPr id="177154"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i="1" dirty="0" smtClean="0"/>
              <a:t>The Rights of the Consumer</a:t>
            </a:r>
            <a:r>
              <a:rPr lang="en-US" dirty="0" smtClean="0"/>
              <a:t/>
            </a:r>
            <a:br>
              <a:rPr lang="en-US" dirty="0" smtClean="0"/>
            </a:br>
            <a:endParaRPr lang="en-US" dirty="0"/>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9" name="Rectangle 3"/>
          <p:cNvSpPr>
            <a:spLocks noGrp="1" noChangeArrowheads="1"/>
          </p:cNvSpPr>
          <p:nvPr>
            <p:ph idx="1"/>
          </p:nvPr>
        </p:nvSpPr>
        <p:spPr/>
        <p:txBody>
          <a:bodyPr rtlCol="0">
            <a:normAutofit lnSpcReduction="10000"/>
          </a:bodyPr>
          <a:lstStyle/>
          <a:p>
            <a:pPr marL="548640" indent="-411480" eaLnBrk="1" fontAlgn="auto" hangingPunct="1">
              <a:lnSpc>
                <a:spcPct val="90000"/>
              </a:lnSpc>
              <a:spcAft>
                <a:spcPts val="0"/>
              </a:spcAft>
              <a:buClr>
                <a:schemeClr val="tx1">
                  <a:shade val="95000"/>
                </a:schemeClr>
              </a:buClr>
              <a:buFont typeface="Wingdings 2"/>
              <a:buChar char=""/>
              <a:defRPr/>
            </a:pPr>
            <a:r>
              <a:rPr lang="en-US" sz="2300" b="1" i="1" dirty="0"/>
              <a:t>The Right </a:t>
            </a:r>
            <a:r>
              <a:rPr lang="en-US" sz="2300" b="1" i="1" dirty="0" smtClean="0"/>
              <a:t>to be </a:t>
            </a:r>
            <a:r>
              <a:rPr lang="en-US" sz="2300" b="1" i="1" dirty="0"/>
              <a:t>Heard </a:t>
            </a:r>
            <a:r>
              <a:rPr lang="en-US" sz="2300" i="1" dirty="0"/>
              <a:t/>
            </a:r>
            <a:br>
              <a:rPr lang="en-US" sz="2300" i="1" dirty="0"/>
            </a:br>
            <a:r>
              <a:rPr lang="en-US" sz="2300" i="1" dirty="0"/>
              <a:t>This means the right to advocate consumers' interest with a view to their receiving full and sympathetic consideration in the formulation and execution of economic and other policies.</a:t>
            </a:r>
          </a:p>
          <a:p>
            <a:pPr marL="548640" indent="-411480" eaLnBrk="1" fontAlgn="auto" hangingPunct="1">
              <a:lnSpc>
                <a:spcPct val="90000"/>
              </a:lnSpc>
              <a:spcAft>
                <a:spcPts val="0"/>
              </a:spcAft>
              <a:buClr>
                <a:schemeClr val="tx1">
                  <a:shade val="95000"/>
                </a:schemeClr>
              </a:buClr>
              <a:buFont typeface="Wingdings 2"/>
              <a:buChar char=""/>
              <a:defRPr/>
            </a:pPr>
            <a:r>
              <a:rPr lang="en-US" sz="2300" b="1" i="1" dirty="0"/>
              <a:t>The Right </a:t>
            </a:r>
            <a:r>
              <a:rPr lang="en-US" sz="2300" b="1" i="1" dirty="0" smtClean="0"/>
              <a:t>of </a:t>
            </a:r>
            <a:r>
              <a:rPr lang="en-US" sz="2300" b="1" i="1" dirty="0"/>
              <a:t>Redress </a:t>
            </a:r>
            <a:r>
              <a:rPr lang="en-US" sz="2300" i="1" dirty="0"/>
              <a:t/>
            </a:r>
            <a:br>
              <a:rPr lang="en-US" sz="2300" i="1" dirty="0"/>
            </a:br>
            <a:r>
              <a:rPr lang="en-US" sz="2300" i="1" dirty="0"/>
              <a:t>The right of </a:t>
            </a:r>
            <a:r>
              <a:rPr lang="en-US" sz="2300" b="1" i="1" dirty="0"/>
              <a:t>redress means</a:t>
            </a:r>
            <a:r>
              <a:rPr lang="en-US" sz="2300" i="1" dirty="0"/>
              <a:t> the consumers have the right to a fair settlement of just claims.</a:t>
            </a:r>
          </a:p>
          <a:p>
            <a:pPr marL="548640" indent="-411480" eaLnBrk="1" fontAlgn="auto" hangingPunct="1">
              <a:lnSpc>
                <a:spcPct val="90000"/>
              </a:lnSpc>
              <a:spcAft>
                <a:spcPts val="0"/>
              </a:spcAft>
              <a:buClr>
                <a:schemeClr val="tx1">
                  <a:shade val="95000"/>
                </a:schemeClr>
              </a:buClr>
              <a:buFont typeface="Wingdings 2"/>
              <a:buChar char=""/>
              <a:defRPr/>
            </a:pPr>
            <a:r>
              <a:rPr lang="en-US" sz="2300" b="1" i="1" dirty="0"/>
              <a:t>The Right </a:t>
            </a:r>
            <a:r>
              <a:rPr lang="en-US" sz="2300" b="1" i="1" dirty="0" smtClean="0"/>
              <a:t>for </a:t>
            </a:r>
            <a:r>
              <a:rPr lang="en-US" sz="2300" b="1" i="1" dirty="0"/>
              <a:t>Consumer Education </a:t>
            </a:r>
            <a:r>
              <a:rPr lang="en-US" sz="2300" i="1" dirty="0"/>
              <a:t/>
            </a:r>
            <a:br>
              <a:rPr lang="en-US" sz="2300" i="1" dirty="0"/>
            </a:br>
            <a:r>
              <a:rPr lang="en-US" sz="2300" i="1" dirty="0"/>
              <a:t>The consumers have the right to acquire the knowledge and skills necessary to be an informed consumers.</a:t>
            </a:r>
          </a:p>
          <a:p>
            <a:pPr marL="548640" indent="-411480" eaLnBrk="1" fontAlgn="auto" hangingPunct="1">
              <a:lnSpc>
                <a:spcPct val="90000"/>
              </a:lnSpc>
              <a:spcAft>
                <a:spcPts val="0"/>
              </a:spcAft>
              <a:buClr>
                <a:schemeClr val="tx1">
                  <a:shade val="95000"/>
                </a:schemeClr>
              </a:buClr>
              <a:buFont typeface="Wingdings 2"/>
              <a:buChar char=""/>
              <a:defRPr/>
            </a:pPr>
            <a:r>
              <a:rPr lang="en-US" sz="2300" b="1" i="1" dirty="0"/>
              <a:t>The Right </a:t>
            </a:r>
            <a:r>
              <a:rPr lang="en-US" sz="2300" b="1" i="1" dirty="0" smtClean="0"/>
              <a:t>to a </a:t>
            </a:r>
            <a:r>
              <a:rPr lang="en-US" sz="2300" b="1" i="1" dirty="0"/>
              <a:t>Healthy Environment</a:t>
            </a:r>
            <a:r>
              <a:rPr lang="en-US" sz="2300" i="1" dirty="0"/>
              <a:t/>
            </a:r>
            <a:br>
              <a:rPr lang="en-US" sz="2300" i="1" dirty="0"/>
            </a:br>
            <a:r>
              <a:rPr lang="en-US" sz="2300" i="1" dirty="0"/>
              <a:t>This means the right to a physical environment that will enhance the quality of </a:t>
            </a:r>
            <a:r>
              <a:rPr lang="en-US" sz="2300" i="1" dirty="0" smtClean="0"/>
              <a:t>life</a:t>
            </a:r>
            <a:r>
              <a:rPr lang="en-US" sz="2300" dirty="0" smtClean="0"/>
              <a:t>.</a:t>
            </a:r>
            <a:endParaRPr lang="en-US" sz="2300" i="1"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normAutofit/>
          </a:bodyPr>
          <a:lstStyle/>
          <a:p>
            <a:pPr>
              <a:defRPr/>
            </a:pPr>
            <a:fld id="{B70E95D9-C6FA-442C-9DCD-C335E72A2B84}" type="slidenum">
              <a:rPr lang="en-US"/>
              <a:pPr>
                <a:defRPr/>
              </a:pPr>
              <a:t>47</a:t>
            </a:fld>
            <a:endParaRPr lang="en-US"/>
          </a:p>
        </p:txBody>
      </p:sp>
      <p:sp>
        <p:nvSpPr>
          <p:cNvPr id="12290" name="Rectangle 2"/>
          <p:cNvSpPr>
            <a:spLocks noGrp="1" noChangeArrowheads="1"/>
          </p:cNvSpPr>
          <p:nvPr>
            <p:ph type="title"/>
          </p:nvPr>
        </p:nvSpPr>
        <p:spPr/>
        <p:txBody>
          <a:bodyPr/>
          <a:lstStyle/>
          <a:p>
            <a:pPr eaLnBrk="1" hangingPunct="1"/>
            <a:endParaRPr lang="en-US" dirty="0" smtClean="0"/>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p:txBody>
          <a:bodyPr/>
          <a:lstStyle/>
          <a:p>
            <a:pPr eaLnBrk="1" hangingPunct="1"/>
            <a:r>
              <a:rPr lang="en-US" dirty="0" err="1" smtClean="0"/>
              <a:t>Hak</a:t>
            </a:r>
            <a:r>
              <a:rPr lang="en-US" dirty="0" smtClean="0"/>
              <a:t> </a:t>
            </a:r>
            <a:r>
              <a:rPr lang="en-US" dirty="0" err="1" smtClean="0"/>
              <a:t>untuk</a:t>
            </a:r>
            <a:r>
              <a:rPr lang="en-US" dirty="0" smtClean="0"/>
              <a:t> </a:t>
            </a:r>
            <a:r>
              <a:rPr lang="en-US" dirty="0" err="1" smtClean="0"/>
              <a:t>memperoleh</a:t>
            </a:r>
            <a:r>
              <a:rPr lang="en-US" dirty="0" smtClean="0"/>
              <a:t> </a:t>
            </a:r>
            <a:r>
              <a:rPr lang="en-US" dirty="0" err="1" smtClean="0"/>
              <a:t>kebutuhan</a:t>
            </a:r>
            <a:r>
              <a:rPr lang="en-US" dirty="0" smtClean="0"/>
              <a:t> </a:t>
            </a:r>
            <a:r>
              <a:rPr lang="en-US" dirty="0" err="1" smtClean="0"/>
              <a:t>pokok</a:t>
            </a:r>
            <a:r>
              <a:rPr lang="en-US" dirty="0" smtClean="0"/>
              <a:t> “</a:t>
            </a:r>
            <a:r>
              <a:rPr lang="en-US" i="1" dirty="0" smtClean="0"/>
              <a:t>the right to satisfaction of basic needs</a:t>
            </a:r>
            <a:r>
              <a:rPr lang="en-US" dirty="0" smtClean="0"/>
              <a:t>”.</a:t>
            </a:r>
          </a:p>
          <a:p>
            <a:pPr lvl="1" eaLnBrk="1" hangingPunct="1"/>
            <a:r>
              <a:rPr lang="en-US" dirty="0" err="1" smtClean="0"/>
              <a:t>Pangan</a:t>
            </a:r>
            <a:r>
              <a:rPr lang="en-US" dirty="0" smtClean="0"/>
              <a:t>, </a:t>
            </a:r>
            <a:r>
              <a:rPr lang="en-US" dirty="0" err="1" smtClean="0"/>
              <a:t>papan</a:t>
            </a:r>
            <a:r>
              <a:rPr lang="en-US" dirty="0" smtClean="0"/>
              <a:t>, </a:t>
            </a:r>
            <a:r>
              <a:rPr lang="en-US" dirty="0" err="1" smtClean="0"/>
              <a:t>sandang</a:t>
            </a:r>
            <a:r>
              <a:rPr lang="en-US" dirty="0" smtClean="0"/>
              <a:t>, </a:t>
            </a:r>
            <a:r>
              <a:rPr lang="en-US" dirty="0" err="1" smtClean="0"/>
              <a:t>kesehatan</a:t>
            </a:r>
            <a:r>
              <a:rPr lang="en-US" dirty="0" smtClean="0"/>
              <a:t>, </a:t>
            </a:r>
            <a:r>
              <a:rPr lang="en-US" dirty="0" err="1" smtClean="0"/>
              <a:t>dan</a:t>
            </a:r>
            <a:r>
              <a:rPr lang="en-US" dirty="0" smtClean="0"/>
              <a:t> </a:t>
            </a:r>
            <a:r>
              <a:rPr lang="en-US" dirty="0" err="1" smtClean="0"/>
              <a:t>pendidikan</a:t>
            </a:r>
            <a:r>
              <a:rPr lang="en-US" dirty="0" smtClean="0"/>
              <a:t>.</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normAutofit/>
          </a:bodyPr>
          <a:lstStyle/>
          <a:p>
            <a:pPr>
              <a:defRPr/>
            </a:pPr>
            <a:fld id="{50E20424-83B3-4A96-92E6-656823142D50}" type="slidenum">
              <a:rPr lang="en-US"/>
              <a:pPr>
                <a:defRPr/>
              </a:pPr>
              <a:t>48</a:t>
            </a:fld>
            <a:endParaRPr lang="en-US"/>
          </a:p>
        </p:txBody>
      </p:sp>
      <p:sp>
        <p:nvSpPr>
          <p:cNvPr id="13314" name="Rectangle 2"/>
          <p:cNvSpPr>
            <a:spLocks noGrp="1" noChangeArrowheads="1"/>
          </p:cNvSpPr>
          <p:nvPr>
            <p:ph type="title"/>
          </p:nvPr>
        </p:nvSpPr>
        <p:spPr/>
        <p:txBody>
          <a:bodyPr>
            <a:normAutofit fontScale="90000"/>
          </a:bodyPr>
          <a:lstStyle/>
          <a:p>
            <a:pPr eaLnBrk="1" hangingPunct="1"/>
            <a:r>
              <a:rPr lang="en-US" dirty="0" err="1" smtClean="0"/>
              <a:t>Contoh</a:t>
            </a:r>
            <a:r>
              <a:rPr lang="en-US" dirty="0" smtClean="0"/>
              <a:t>: </a:t>
            </a:r>
            <a:r>
              <a:rPr lang="en-US" dirty="0" err="1" smtClean="0"/>
              <a:t>Hak</a:t>
            </a:r>
            <a:r>
              <a:rPr lang="en-US" dirty="0" smtClean="0"/>
              <a:t> </a:t>
            </a:r>
            <a:r>
              <a:rPr lang="en-US" dirty="0" err="1" smtClean="0"/>
              <a:t>atas</a:t>
            </a:r>
            <a:r>
              <a:rPr lang="en-US" dirty="0" smtClean="0"/>
              <a:t> </a:t>
            </a:r>
            <a:r>
              <a:rPr lang="en-US" dirty="0" err="1" smtClean="0"/>
              <a:t>Kebutuhan</a:t>
            </a:r>
            <a:r>
              <a:rPr lang="en-US" dirty="0" smtClean="0"/>
              <a:t> </a:t>
            </a:r>
            <a:r>
              <a:rPr lang="en-US" dirty="0" err="1" smtClean="0"/>
              <a:t>Pokok</a:t>
            </a:r>
            <a:endParaRPr lang="en-US" dirty="0" smtClean="0"/>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p:txBody>
          <a:bodyPr>
            <a:normAutofit lnSpcReduction="10000"/>
          </a:bodyPr>
          <a:lstStyle/>
          <a:p>
            <a:pPr eaLnBrk="1" hangingPunct="1"/>
            <a:r>
              <a:rPr lang="en-US" sz="2000" dirty="0" err="1" smtClean="0"/>
              <a:t>Perlindungan</a:t>
            </a:r>
            <a:r>
              <a:rPr lang="en-US" sz="2000" dirty="0" smtClean="0"/>
              <a:t> </a:t>
            </a:r>
            <a:r>
              <a:rPr lang="en-US" sz="2000" dirty="0" err="1" smtClean="0"/>
              <a:t>konsumen</a:t>
            </a:r>
            <a:r>
              <a:rPr lang="en-US" sz="2000" dirty="0" smtClean="0"/>
              <a:t> </a:t>
            </a:r>
            <a:r>
              <a:rPr lang="en-US" sz="2000" dirty="0" err="1" smtClean="0"/>
              <a:t>dari</a:t>
            </a:r>
            <a:r>
              <a:rPr lang="en-US" sz="2000" dirty="0" smtClean="0"/>
              <a:t> </a:t>
            </a:r>
            <a:r>
              <a:rPr lang="en-US" sz="2000" dirty="0" err="1" smtClean="0"/>
              <a:t>bahaya-bahaya</a:t>
            </a:r>
            <a:r>
              <a:rPr lang="en-US" sz="2000" dirty="0" smtClean="0"/>
              <a:t> </a:t>
            </a:r>
            <a:r>
              <a:rPr lang="en-US" sz="2000" dirty="0" err="1" smtClean="0"/>
              <a:t>terhadap</a:t>
            </a:r>
            <a:r>
              <a:rPr lang="en-US" sz="2000" dirty="0" smtClean="0"/>
              <a:t> </a:t>
            </a:r>
            <a:r>
              <a:rPr lang="en-US" sz="2000" dirty="0" err="1" smtClean="0"/>
              <a:t>kesehatan</a:t>
            </a:r>
            <a:r>
              <a:rPr lang="en-US" sz="2000" dirty="0" smtClean="0"/>
              <a:t> </a:t>
            </a:r>
            <a:r>
              <a:rPr lang="en-US" sz="2000" dirty="0" err="1" smtClean="0"/>
              <a:t>dan</a:t>
            </a:r>
            <a:r>
              <a:rPr lang="en-US" sz="2000" dirty="0" smtClean="0"/>
              <a:t> </a:t>
            </a:r>
            <a:r>
              <a:rPr lang="en-US" sz="2000" dirty="0" err="1" smtClean="0"/>
              <a:t>keamanannya</a:t>
            </a:r>
            <a:r>
              <a:rPr lang="en-US" sz="2000" dirty="0" smtClean="0"/>
              <a:t>,</a:t>
            </a:r>
          </a:p>
          <a:p>
            <a:pPr eaLnBrk="1" hangingPunct="1"/>
            <a:r>
              <a:rPr lang="en-US" sz="2000" dirty="0" err="1" smtClean="0"/>
              <a:t>Promosi</a:t>
            </a:r>
            <a:r>
              <a:rPr lang="en-US" sz="2000" dirty="0" smtClean="0"/>
              <a:t> </a:t>
            </a:r>
            <a:r>
              <a:rPr lang="en-US" sz="2000" dirty="0" err="1" smtClean="0"/>
              <a:t>dan</a:t>
            </a:r>
            <a:r>
              <a:rPr lang="en-US" sz="2000" dirty="0" smtClean="0"/>
              <a:t> </a:t>
            </a:r>
            <a:r>
              <a:rPr lang="en-US" sz="2000" dirty="0" err="1" smtClean="0"/>
              <a:t>perlindungan</a:t>
            </a:r>
            <a:r>
              <a:rPr lang="en-US" sz="2000" dirty="0" smtClean="0"/>
              <a:t> </a:t>
            </a:r>
            <a:r>
              <a:rPr lang="en-US" sz="2000" dirty="0" err="1" smtClean="0"/>
              <a:t>kepentingan</a:t>
            </a:r>
            <a:r>
              <a:rPr lang="en-US" sz="2000" dirty="0" smtClean="0"/>
              <a:t> </a:t>
            </a:r>
            <a:r>
              <a:rPr lang="en-US" sz="2000" dirty="0" err="1" smtClean="0"/>
              <a:t>ekonomi</a:t>
            </a:r>
            <a:r>
              <a:rPr lang="en-US" sz="2000" dirty="0" smtClean="0"/>
              <a:t> </a:t>
            </a:r>
            <a:r>
              <a:rPr lang="en-US" sz="2000" dirty="0" err="1" smtClean="0"/>
              <a:t>sosial</a:t>
            </a:r>
            <a:r>
              <a:rPr lang="en-US" sz="2000" dirty="0" smtClean="0"/>
              <a:t> </a:t>
            </a:r>
            <a:r>
              <a:rPr lang="en-US" sz="2000" dirty="0" err="1" smtClean="0"/>
              <a:t>konsumen</a:t>
            </a:r>
            <a:r>
              <a:rPr lang="en-US" sz="2000" dirty="0" smtClean="0"/>
              <a:t>,</a:t>
            </a:r>
          </a:p>
          <a:p>
            <a:pPr eaLnBrk="1" hangingPunct="1"/>
            <a:r>
              <a:rPr lang="en-US" sz="2000" dirty="0" err="1" smtClean="0"/>
              <a:t>Tersedianya</a:t>
            </a:r>
            <a:r>
              <a:rPr lang="en-US" sz="2000" dirty="0" smtClean="0"/>
              <a:t> </a:t>
            </a:r>
            <a:r>
              <a:rPr lang="en-US" sz="2000" dirty="0" err="1" smtClean="0"/>
              <a:t>informasi</a:t>
            </a:r>
            <a:r>
              <a:rPr lang="en-US" sz="2000" dirty="0" smtClean="0"/>
              <a:t> yang </a:t>
            </a:r>
            <a:r>
              <a:rPr lang="en-US" sz="2000" dirty="0" err="1" smtClean="0"/>
              <a:t>memadai</a:t>
            </a:r>
            <a:r>
              <a:rPr lang="en-US" sz="2000" dirty="0" smtClean="0"/>
              <a:t> </a:t>
            </a:r>
            <a:r>
              <a:rPr lang="en-US" sz="2000" dirty="0" err="1" smtClean="0"/>
              <a:t>bagi</a:t>
            </a:r>
            <a:r>
              <a:rPr lang="en-US" sz="2000" dirty="0" smtClean="0"/>
              <a:t> </a:t>
            </a:r>
            <a:r>
              <a:rPr lang="en-US" sz="2000" dirty="0" err="1" smtClean="0"/>
              <a:t>konsumen</a:t>
            </a:r>
            <a:r>
              <a:rPr lang="en-US" sz="2000" dirty="0" smtClean="0"/>
              <a:t> </a:t>
            </a:r>
            <a:r>
              <a:rPr lang="en-US" sz="2000" dirty="0" err="1" smtClean="0"/>
              <a:t>untuk</a:t>
            </a:r>
            <a:r>
              <a:rPr lang="en-US" sz="2000" dirty="0" smtClean="0"/>
              <a:t> </a:t>
            </a:r>
            <a:r>
              <a:rPr lang="en-US" sz="2000" dirty="0" err="1" smtClean="0"/>
              <a:t>memberikan</a:t>
            </a:r>
            <a:r>
              <a:rPr lang="en-US" sz="2000" dirty="0" smtClean="0"/>
              <a:t> </a:t>
            </a:r>
            <a:r>
              <a:rPr lang="en-US" sz="2000" dirty="0" err="1" smtClean="0"/>
              <a:t>kemampuan</a:t>
            </a:r>
            <a:r>
              <a:rPr lang="en-US" sz="2000" dirty="0" smtClean="0"/>
              <a:t> </a:t>
            </a:r>
            <a:r>
              <a:rPr lang="en-US" sz="2000" dirty="0" err="1" smtClean="0"/>
              <a:t>mereka</a:t>
            </a:r>
            <a:r>
              <a:rPr lang="en-US" sz="2000" dirty="0" smtClean="0"/>
              <a:t> </a:t>
            </a:r>
            <a:r>
              <a:rPr lang="en-US" sz="2000" dirty="0" err="1" smtClean="0"/>
              <a:t>melakukan</a:t>
            </a:r>
            <a:r>
              <a:rPr lang="en-US" sz="2000" dirty="0" smtClean="0"/>
              <a:t> </a:t>
            </a:r>
            <a:r>
              <a:rPr lang="en-US" sz="2000" dirty="0" err="1" smtClean="0"/>
              <a:t>pelatihan</a:t>
            </a:r>
            <a:r>
              <a:rPr lang="en-US" sz="2000" dirty="0" smtClean="0"/>
              <a:t> yang </a:t>
            </a:r>
            <a:r>
              <a:rPr lang="en-US" sz="2000" dirty="0" err="1" smtClean="0"/>
              <a:t>tepat</a:t>
            </a:r>
            <a:r>
              <a:rPr lang="en-US" sz="2000" dirty="0" smtClean="0"/>
              <a:t> </a:t>
            </a:r>
            <a:r>
              <a:rPr lang="en-US" sz="2000" dirty="0" err="1" smtClean="0"/>
              <a:t>sesuai</a:t>
            </a:r>
            <a:r>
              <a:rPr lang="en-US" sz="2000" dirty="0" smtClean="0"/>
              <a:t> </a:t>
            </a:r>
            <a:r>
              <a:rPr lang="en-US" sz="2000" dirty="0" err="1" smtClean="0"/>
              <a:t>kehendak</a:t>
            </a:r>
            <a:r>
              <a:rPr lang="en-US" sz="2000" dirty="0" smtClean="0"/>
              <a:t> </a:t>
            </a:r>
            <a:r>
              <a:rPr lang="en-US" sz="2000" dirty="0" err="1" smtClean="0"/>
              <a:t>dan</a:t>
            </a:r>
            <a:r>
              <a:rPr lang="en-US" sz="2000" dirty="0" smtClean="0"/>
              <a:t> </a:t>
            </a:r>
            <a:r>
              <a:rPr lang="en-US" sz="2000" dirty="0" err="1" smtClean="0"/>
              <a:t>kebutuhan</a:t>
            </a:r>
            <a:r>
              <a:rPr lang="en-US" sz="2000" dirty="0" smtClean="0"/>
              <a:t> </a:t>
            </a:r>
            <a:r>
              <a:rPr lang="en-US" sz="2000" dirty="0" err="1" smtClean="0"/>
              <a:t>pribadi</a:t>
            </a:r>
            <a:r>
              <a:rPr lang="en-US" sz="2000" dirty="0" smtClean="0"/>
              <a:t>,</a:t>
            </a:r>
          </a:p>
          <a:p>
            <a:pPr eaLnBrk="1" hangingPunct="1"/>
            <a:r>
              <a:rPr lang="en-US" sz="2000" dirty="0" err="1" smtClean="0"/>
              <a:t>Pendidikan</a:t>
            </a:r>
            <a:r>
              <a:rPr lang="en-US" sz="2000" dirty="0" smtClean="0"/>
              <a:t> </a:t>
            </a:r>
            <a:r>
              <a:rPr lang="en-US" sz="2000" dirty="0" err="1" smtClean="0"/>
              <a:t>konsumen</a:t>
            </a:r>
            <a:r>
              <a:rPr lang="en-US" sz="2000" dirty="0" smtClean="0"/>
              <a:t>,</a:t>
            </a:r>
          </a:p>
          <a:p>
            <a:pPr eaLnBrk="1" hangingPunct="1"/>
            <a:r>
              <a:rPr lang="en-US" sz="2000" dirty="0" err="1" smtClean="0"/>
              <a:t>Tersedianya</a:t>
            </a:r>
            <a:r>
              <a:rPr lang="en-US" sz="2000" dirty="0" smtClean="0"/>
              <a:t> </a:t>
            </a:r>
            <a:r>
              <a:rPr lang="en-US" sz="2000" dirty="0" err="1" smtClean="0"/>
              <a:t>upaya</a:t>
            </a:r>
            <a:r>
              <a:rPr lang="en-US" sz="2000" dirty="0" smtClean="0"/>
              <a:t> </a:t>
            </a:r>
            <a:r>
              <a:rPr lang="en-US" sz="2000" dirty="0" err="1" smtClean="0"/>
              <a:t>ganti</a:t>
            </a:r>
            <a:r>
              <a:rPr lang="en-US" sz="2000" dirty="0" smtClean="0"/>
              <a:t> </a:t>
            </a:r>
            <a:r>
              <a:rPr lang="en-US" sz="2000" dirty="0" err="1" smtClean="0"/>
              <a:t>rugi</a:t>
            </a:r>
            <a:r>
              <a:rPr lang="en-US" sz="2000" dirty="0" smtClean="0"/>
              <a:t> yang </a:t>
            </a:r>
            <a:r>
              <a:rPr lang="en-US" sz="2000" dirty="0" err="1" smtClean="0"/>
              <a:t>efektif</a:t>
            </a:r>
            <a:r>
              <a:rPr lang="en-US" sz="2000" dirty="0" smtClean="0"/>
              <a:t>,</a:t>
            </a:r>
          </a:p>
          <a:p>
            <a:pPr eaLnBrk="1" hangingPunct="1"/>
            <a:r>
              <a:rPr lang="en-US" sz="2000" dirty="0" err="1" smtClean="0"/>
              <a:t>Kebebasan</a:t>
            </a:r>
            <a:r>
              <a:rPr lang="en-US" sz="2000" dirty="0" smtClean="0"/>
              <a:t> </a:t>
            </a:r>
            <a:r>
              <a:rPr lang="en-US" sz="2000" dirty="0" err="1" smtClean="0"/>
              <a:t>untuk</a:t>
            </a:r>
            <a:r>
              <a:rPr lang="en-US" sz="2000" dirty="0" smtClean="0"/>
              <a:t> </a:t>
            </a:r>
            <a:r>
              <a:rPr lang="en-US" sz="2000" dirty="0" err="1" smtClean="0"/>
              <a:t>membentuk</a:t>
            </a:r>
            <a:r>
              <a:rPr lang="en-US" sz="2000" dirty="0" smtClean="0"/>
              <a:t> </a:t>
            </a:r>
            <a:r>
              <a:rPr lang="en-US" sz="2000" dirty="0" err="1" smtClean="0"/>
              <a:t>organisasi</a:t>
            </a:r>
            <a:r>
              <a:rPr lang="en-US" sz="2000" dirty="0" smtClean="0"/>
              <a:t> </a:t>
            </a:r>
            <a:r>
              <a:rPr lang="en-US" sz="2000" dirty="0" err="1" smtClean="0"/>
              <a:t>konsumen</a:t>
            </a:r>
            <a:r>
              <a:rPr lang="en-US" sz="2000" dirty="0" smtClean="0"/>
              <a:t> </a:t>
            </a:r>
            <a:r>
              <a:rPr lang="en-US" sz="2000" dirty="0" err="1" smtClean="0"/>
              <a:t>atau</a:t>
            </a:r>
            <a:r>
              <a:rPr lang="en-US" sz="2000" dirty="0" smtClean="0"/>
              <a:t> </a:t>
            </a:r>
            <a:r>
              <a:rPr lang="en-US" sz="2000" dirty="0" err="1" smtClean="0"/>
              <a:t>organisasi</a:t>
            </a:r>
            <a:r>
              <a:rPr lang="en-US" sz="2000" dirty="0" smtClean="0"/>
              <a:t> </a:t>
            </a:r>
            <a:r>
              <a:rPr lang="en-US" sz="2000" dirty="0" err="1" smtClean="0"/>
              <a:t>lainnya</a:t>
            </a:r>
            <a:r>
              <a:rPr lang="en-US" sz="2000" dirty="0" smtClean="0"/>
              <a:t> yang </a:t>
            </a:r>
            <a:r>
              <a:rPr lang="en-US" sz="2000" dirty="0" err="1" smtClean="0"/>
              <a:t>relevan</a:t>
            </a:r>
            <a:r>
              <a:rPr lang="en-US" sz="2000" dirty="0" smtClean="0"/>
              <a:t> </a:t>
            </a:r>
            <a:r>
              <a:rPr lang="en-US" sz="2000" dirty="0" err="1" smtClean="0"/>
              <a:t>dan</a:t>
            </a:r>
            <a:r>
              <a:rPr lang="en-US" sz="2000" dirty="0" smtClean="0"/>
              <a:t> </a:t>
            </a:r>
            <a:r>
              <a:rPr lang="en-US" sz="2000" dirty="0" err="1" smtClean="0"/>
              <a:t>memberikan</a:t>
            </a:r>
            <a:r>
              <a:rPr lang="en-US" sz="2000" dirty="0" smtClean="0"/>
              <a:t> </a:t>
            </a:r>
            <a:r>
              <a:rPr lang="en-US" sz="2000" dirty="0" err="1" smtClean="0"/>
              <a:t>kesempatan</a:t>
            </a:r>
            <a:r>
              <a:rPr lang="en-US" sz="2000" dirty="0" smtClean="0"/>
              <a:t> </a:t>
            </a:r>
            <a:r>
              <a:rPr lang="en-US" sz="2000" dirty="0" err="1" smtClean="0"/>
              <a:t>kepada</a:t>
            </a:r>
            <a:r>
              <a:rPr lang="en-US" sz="2000" dirty="0" smtClean="0"/>
              <a:t> </a:t>
            </a:r>
            <a:r>
              <a:rPr lang="en-US" sz="2000" dirty="0" err="1" smtClean="0"/>
              <a:t>organisasi</a:t>
            </a:r>
            <a:r>
              <a:rPr lang="en-US" sz="2000" dirty="0" smtClean="0"/>
              <a:t> </a:t>
            </a:r>
            <a:r>
              <a:rPr lang="en-US" sz="2000" dirty="0" err="1" smtClean="0"/>
              <a:t>tersebut</a:t>
            </a:r>
            <a:r>
              <a:rPr lang="en-US" sz="2000" dirty="0" smtClean="0"/>
              <a:t> </a:t>
            </a:r>
            <a:r>
              <a:rPr lang="en-US" sz="2000" dirty="0" err="1" smtClean="0"/>
              <a:t>untuk</a:t>
            </a:r>
            <a:r>
              <a:rPr lang="en-US" sz="2000" dirty="0" smtClean="0"/>
              <a:t> </a:t>
            </a:r>
            <a:r>
              <a:rPr lang="en-US" sz="2000" dirty="0" err="1" smtClean="0"/>
              <a:t>menyuarakan</a:t>
            </a:r>
            <a:r>
              <a:rPr lang="en-US" sz="2000" dirty="0" smtClean="0"/>
              <a:t> </a:t>
            </a:r>
            <a:r>
              <a:rPr lang="en-US" sz="2000" dirty="0" err="1" smtClean="0"/>
              <a:t>pendapatnya</a:t>
            </a:r>
            <a:r>
              <a:rPr lang="en-US" sz="2000" dirty="0" smtClean="0"/>
              <a:t> </a:t>
            </a:r>
            <a:r>
              <a:rPr lang="en-US" sz="2000" dirty="0" err="1" smtClean="0"/>
              <a:t>dalam</a:t>
            </a:r>
            <a:r>
              <a:rPr lang="en-US" sz="2000" dirty="0" smtClean="0"/>
              <a:t> </a:t>
            </a:r>
            <a:r>
              <a:rPr lang="en-US" sz="2000" dirty="0" err="1" smtClean="0"/>
              <a:t>proses</a:t>
            </a:r>
            <a:r>
              <a:rPr lang="en-US" sz="2000" dirty="0" smtClean="0"/>
              <a:t> </a:t>
            </a:r>
            <a:r>
              <a:rPr lang="en-US" sz="2000" dirty="0" err="1" smtClean="0"/>
              <a:t>pengambilan</a:t>
            </a:r>
            <a:r>
              <a:rPr lang="en-US" sz="2000" dirty="0" smtClean="0"/>
              <a:t> </a:t>
            </a:r>
            <a:r>
              <a:rPr lang="en-US" sz="2000" dirty="0" err="1" smtClean="0"/>
              <a:t>keputusan</a:t>
            </a:r>
            <a:r>
              <a:rPr lang="en-US" sz="2000" dirty="0" smtClean="0"/>
              <a:t> yang </a:t>
            </a:r>
            <a:r>
              <a:rPr lang="en-US" sz="2000" dirty="0" err="1" smtClean="0"/>
              <a:t>menyangkut</a:t>
            </a:r>
            <a:r>
              <a:rPr lang="en-US" sz="2000" dirty="0" smtClean="0"/>
              <a:t> </a:t>
            </a:r>
            <a:r>
              <a:rPr lang="en-US" sz="2000" dirty="0" err="1" smtClean="0"/>
              <a:t>kepentingan</a:t>
            </a:r>
            <a:r>
              <a:rPr lang="en-US" sz="2000" dirty="0" smtClean="0"/>
              <a:t> </a:t>
            </a:r>
            <a:r>
              <a:rPr lang="en-US" sz="2000" dirty="0" err="1" smtClean="0"/>
              <a:t>mereka</a:t>
            </a:r>
            <a:r>
              <a:rPr lang="en-US" sz="2000" dirty="0" smtClean="0"/>
              <a:t>.</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normAutofit/>
          </a:bodyPr>
          <a:lstStyle/>
          <a:p>
            <a:pPr>
              <a:defRPr/>
            </a:pPr>
            <a:fld id="{0D321C06-7431-4F98-86BE-074134060A9F}" type="slidenum">
              <a:rPr lang="en-US"/>
              <a:pPr>
                <a:defRPr/>
              </a:pPr>
              <a:t>49</a:t>
            </a:fld>
            <a:endParaRPr lang="en-US"/>
          </a:p>
        </p:txBody>
      </p:sp>
      <p:sp>
        <p:nvSpPr>
          <p:cNvPr id="14338" name="Title 1"/>
          <p:cNvSpPr>
            <a:spLocks noGrp="1"/>
          </p:cNvSpPr>
          <p:nvPr>
            <p:ph type="title"/>
          </p:nvPr>
        </p:nvSpPr>
        <p:spPr/>
        <p:txBody>
          <a:bodyPr>
            <a:normAutofit/>
          </a:bodyPr>
          <a:lstStyle/>
          <a:p>
            <a:pPr eaLnBrk="1" hangingPunct="1"/>
            <a:r>
              <a:rPr lang="en-US" sz="3200" i="1" dirty="0" smtClean="0"/>
              <a:t>UN Guidelines</a:t>
            </a:r>
            <a:r>
              <a:rPr lang="en-US" sz="3200" dirty="0" smtClean="0"/>
              <a:t>:</a:t>
            </a:r>
            <a:br>
              <a:rPr lang="en-US" sz="3200" dirty="0" smtClean="0"/>
            </a:br>
            <a:r>
              <a:rPr lang="en-US" sz="3200" dirty="0" err="1" smtClean="0"/>
              <a:t>Kepentingan-kepentingan</a:t>
            </a:r>
            <a:r>
              <a:rPr lang="en-US" sz="3200" dirty="0" smtClean="0"/>
              <a:t> </a:t>
            </a:r>
            <a:r>
              <a:rPr lang="en-US" sz="3200" dirty="0" err="1" smtClean="0"/>
              <a:t>Konsumen</a:t>
            </a:r>
            <a:endParaRPr lang="en-US" sz="3200" i="1" dirty="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1" name="Rectangle 3"/>
          <p:cNvSpPr>
            <a:spLocks noGrp="1" noChangeArrowheads="1"/>
          </p:cNvSpPr>
          <p:nvPr>
            <p:ph idx="1"/>
          </p:nvPr>
        </p:nvSpPr>
        <p:spPr/>
        <p:txBody>
          <a:bodyPr/>
          <a:lstStyle/>
          <a:p>
            <a:pPr>
              <a:lnSpc>
                <a:spcPct val="80000"/>
              </a:lnSpc>
            </a:pPr>
            <a:r>
              <a:rPr lang="en-US" sz="2000">
                <a:latin typeface="Arial" charset="0"/>
              </a:rPr>
              <a:t>Undang-Undang Perlindungan Konsumen India:</a:t>
            </a:r>
          </a:p>
          <a:p>
            <a:pPr>
              <a:lnSpc>
                <a:spcPct val="80000"/>
              </a:lnSpc>
              <a:buFont typeface="Wingdings" pitchFamily="2" charset="2"/>
              <a:buNone/>
            </a:pPr>
            <a:r>
              <a:rPr lang="en-US" sz="2000">
                <a:latin typeface="Arial" charset="0"/>
              </a:rPr>
              <a:t>	“Konsumen adalah setiap orang pembeli barang yang disepakati, menyangkut harga dan cara pembayarannya, tetapi tidak termasuk mereka yang mendapatkan barang untuk dijual kembali atau lain-lain keperluan komersial”</a:t>
            </a:r>
          </a:p>
          <a:p>
            <a:pPr>
              <a:lnSpc>
                <a:spcPct val="80000"/>
              </a:lnSpc>
            </a:pPr>
            <a:r>
              <a:rPr lang="en-US" sz="2000">
                <a:latin typeface="Arial" charset="0"/>
              </a:rPr>
              <a:t>Perundang-undangan Australia:</a:t>
            </a:r>
          </a:p>
          <a:p>
            <a:pPr>
              <a:lnSpc>
                <a:spcPct val="80000"/>
              </a:lnSpc>
              <a:buFont typeface="Wingdings" pitchFamily="2" charset="2"/>
              <a:buNone/>
            </a:pPr>
            <a:r>
              <a:rPr lang="en-US" sz="2000">
                <a:latin typeface="Arial" charset="0"/>
              </a:rPr>
              <a:t>	“setiap orang yang mendapatkan barang tertentu dengan harga yang telah ditetapkan (setinggi-tingginya A $. 15,000, atau kalau harganya lebih , maka kegunaan barang tersebut umumnya untuk keperluan pribadi, domestik, atau rumah tangga (normally used for personal, family or household purposes)</a:t>
            </a:r>
          </a:p>
          <a:p>
            <a:pPr>
              <a:lnSpc>
                <a:spcPct val="80000"/>
              </a:lnSpc>
            </a:pPr>
            <a:r>
              <a:rPr lang="en-US" sz="2000">
                <a:latin typeface="Arial" charset="0"/>
              </a:rPr>
              <a:t>Undang-Undang Jaminan Produk (Amerika Serikat):</a:t>
            </a:r>
          </a:p>
          <a:p>
            <a:pPr>
              <a:lnSpc>
                <a:spcPct val="80000"/>
              </a:lnSpc>
              <a:buFont typeface="Wingdings" pitchFamily="2" charset="2"/>
              <a:buNone/>
            </a:pPr>
            <a:r>
              <a:rPr lang="en-US" sz="2000">
                <a:latin typeface="Arial" charset="0"/>
              </a:rPr>
              <a:t>	“Setiap pembeli produk konsumen yang tidak untuk dijual kembali, dan pada umumnyadigunakan untuk keperluan pribadi, keluarga atau rumah tangga (personal, family or household )</a:t>
            </a:r>
          </a:p>
        </p:txBody>
      </p:sp>
      <p:sp>
        <p:nvSpPr>
          <p:cNvPr id="222210" name="Rectangle 2"/>
          <p:cNvSpPr>
            <a:spLocks noGrp="1" noRot="1" noChangeArrowheads="1"/>
          </p:cNvSpPr>
          <p:nvPr>
            <p:ph type="title"/>
          </p:nvPr>
        </p:nvSpPr>
        <p:spPr/>
        <p:txBody>
          <a:bodyPr/>
          <a:lstStyle/>
          <a:p>
            <a:r>
              <a:rPr lang="en-US" sz="2800">
                <a:latin typeface="Arial" charset="0"/>
              </a:rPr>
              <a:t>KONSUMEN AKHIR MENURUT </a:t>
            </a:r>
            <a:br>
              <a:rPr lang="en-US" sz="2800">
                <a:latin typeface="Arial" charset="0"/>
              </a:rPr>
            </a:br>
            <a:r>
              <a:rPr lang="en-US" sz="2800">
                <a:latin typeface="Arial" charset="0"/>
              </a:rPr>
              <a:t>PERUNDANG-UNDANGAN</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p:txBody>
          <a:bodyPr>
            <a:normAutofit/>
          </a:bodyPr>
          <a:lstStyle/>
          <a:p>
            <a:pPr eaLnBrk="1" hangingPunct="1">
              <a:lnSpc>
                <a:spcPct val="80000"/>
              </a:lnSpc>
            </a:pPr>
            <a:r>
              <a:rPr lang="en-US" sz="1900" dirty="0" err="1" smtClean="0"/>
              <a:t>Bab</a:t>
            </a:r>
            <a:r>
              <a:rPr lang="en-US" sz="1900" dirty="0" smtClean="0"/>
              <a:t> I	</a:t>
            </a:r>
            <a:r>
              <a:rPr lang="en-US" sz="1900" dirty="0" err="1" smtClean="0"/>
              <a:t>Ketentuan</a:t>
            </a:r>
            <a:r>
              <a:rPr lang="en-US" sz="1900" dirty="0" smtClean="0"/>
              <a:t> </a:t>
            </a:r>
            <a:r>
              <a:rPr lang="en-US" sz="1900" dirty="0" err="1" smtClean="0"/>
              <a:t>Umum</a:t>
            </a:r>
            <a:endParaRPr lang="en-US" sz="1900" dirty="0" smtClean="0"/>
          </a:p>
          <a:p>
            <a:pPr eaLnBrk="1" hangingPunct="1">
              <a:lnSpc>
                <a:spcPct val="80000"/>
              </a:lnSpc>
            </a:pPr>
            <a:r>
              <a:rPr lang="en-US" sz="1900" dirty="0" err="1" smtClean="0"/>
              <a:t>Bab</a:t>
            </a:r>
            <a:r>
              <a:rPr lang="en-US" sz="1900" dirty="0" smtClean="0"/>
              <a:t> II	</a:t>
            </a:r>
            <a:r>
              <a:rPr lang="en-US" sz="1900" dirty="0" err="1" smtClean="0"/>
              <a:t>Asas</a:t>
            </a:r>
            <a:r>
              <a:rPr lang="en-US" sz="1900" dirty="0" smtClean="0"/>
              <a:t> </a:t>
            </a:r>
            <a:r>
              <a:rPr lang="en-US" sz="1900" dirty="0" err="1" smtClean="0"/>
              <a:t>dan</a:t>
            </a:r>
            <a:r>
              <a:rPr lang="en-US" sz="1900" dirty="0" smtClean="0"/>
              <a:t> </a:t>
            </a:r>
            <a:r>
              <a:rPr lang="en-US" sz="1900" dirty="0" err="1" smtClean="0"/>
              <a:t>Tujuan</a:t>
            </a:r>
            <a:endParaRPr lang="en-US" sz="1900" dirty="0" smtClean="0"/>
          </a:p>
          <a:p>
            <a:pPr eaLnBrk="1" hangingPunct="1">
              <a:lnSpc>
                <a:spcPct val="80000"/>
              </a:lnSpc>
            </a:pPr>
            <a:r>
              <a:rPr lang="en-US" sz="1900" dirty="0" err="1" smtClean="0"/>
              <a:t>Bab</a:t>
            </a:r>
            <a:r>
              <a:rPr lang="en-US" sz="1900" dirty="0" smtClean="0"/>
              <a:t> III	</a:t>
            </a:r>
            <a:r>
              <a:rPr lang="en-US" sz="1900" dirty="0" err="1" smtClean="0"/>
              <a:t>Hak</a:t>
            </a:r>
            <a:r>
              <a:rPr lang="en-US" sz="1900" dirty="0" smtClean="0"/>
              <a:t> </a:t>
            </a:r>
            <a:r>
              <a:rPr lang="en-US" sz="1900" dirty="0" err="1" smtClean="0"/>
              <a:t>dan</a:t>
            </a:r>
            <a:r>
              <a:rPr lang="en-US" sz="1900" dirty="0" smtClean="0"/>
              <a:t> </a:t>
            </a:r>
            <a:r>
              <a:rPr lang="en-US" sz="1900" dirty="0" err="1" smtClean="0"/>
              <a:t>Kewajiban</a:t>
            </a:r>
            <a:endParaRPr lang="en-US" sz="1900" dirty="0" smtClean="0"/>
          </a:p>
          <a:p>
            <a:pPr eaLnBrk="1" hangingPunct="1">
              <a:lnSpc>
                <a:spcPct val="80000"/>
              </a:lnSpc>
            </a:pPr>
            <a:r>
              <a:rPr lang="en-US" sz="1900" dirty="0" err="1" smtClean="0"/>
              <a:t>Bab</a:t>
            </a:r>
            <a:r>
              <a:rPr lang="en-US" sz="1900" dirty="0" smtClean="0"/>
              <a:t> IV	</a:t>
            </a:r>
            <a:r>
              <a:rPr lang="en-US" sz="1900" dirty="0" err="1" smtClean="0"/>
              <a:t>Perbuatan</a:t>
            </a:r>
            <a:r>
              <a:rPr lang="en-US" sz="1900" dirty="0" smtClean="0"/>
              <a:t> yang </a:t>
            </a:r>
            <a:r>
              <a:rPr lang="en-US" sz="1900" dirty="0" err="1" smtClean="0"/>
              <a:t>Dilarang</a:t>
            </a:r>
            <a:r>
              <a:rPr lang="en-US" sz="1900" dirty="0" smtClean="0"/>
              <a:t> </a:t>
            </a:r>
            <a:r>
              <a:rPr lang="en-US" sz="1900" dirty="0" err="1" smtClean="0"/>
              <a:t>bagi</a:t>
            </a:r>
            <a:r>
              <a:rPr lang="en-US" sz="1900" dirty="0" smtClean="0"/>
              <a:t> </a:t>
            </a:r>
            <a:r>
              <a:rPr lang="en-US" sz="1900" dirty="0" err="1" smtClean="0"/>
              <a:t>Pelaku</a:t>
            </a:r>
            <a:r>
              <a:rPr lang="en-US" sz="1900" dirty="0" smtClean="0"/>
              <a:t> Usaha</a:t>
            </a:r>
          </a:p>
          <a:p>
            <a:pPr eaLnBrk="1" hangingPunct="1">
              <a:lnSpc>
                <a:spcPct val="80000"/>
              </a:lnSpc>
            </a:pPr>
            <a:r>
              <a:rPr lang="en-US" sz="1900" dirty="0" err="1" smtClean="0"/>
              <a:t>Bab</a:t>
            </a:r>
            <a:r>
              <a:rPr lang="en-US" sz="1900" dirty="0" smtClean="0"/>
              <a:t> V	</a:t>
            </a:r>
            <a:r>
              <a:rPr lang="en-US" sz="1900" dirty="0" err="1" smtClean="0"/>
              <a:t>Ketentuan</a:t>
            </a:r>
            <a:r>
              <a:rPr lang="en-US" sz="1900" dirty="0" smtClean="0"/>
              <a:t> </a:t>
            </a:r>
            <a:r>
              <a:rPr lang="en-US" sz="1900" dirty="0" err="1" smtClean="0"/>
              <a:t>Pencantuman</a:t>
            </a:r>
            <a:r>
              <a:rPr lang="en-US" sz="1900" dirty="0" smtClean="0"/>
              <a:t> </a:t>
            </a:r>
            <a:r>
              <a:rPr lang="en-US" sz="1900" dirty="0" err="1" smtClean="0"/>
              <a:t>Klausua</a:t>
            </a:r>
            <a:r>
              <a:rPr lang="en-US" sz="1900" dirty="0" smtClean="0"/>
              <a:t> Baku</a:t>
            </a:r>
          </a:p>
          <a:p>
            <a:pPr eaLnBrk="1" hangingPunct="1">
              <a:lnSpc>
                <a:spcPct val="80000"/>
              </a:lnSpc>
            </a:pPr>
            <a:r>
              <a:rPr lang="en-US" sz="1900" dirty="0" err="1" smtClean="0"/>
              <a:t>Bab</a:t>
            </a:r>
            <a:r>
              <a:rPr lang="en-US" sz="1900" dirty="0" smtClean="0"/>
              <a:t> VI	</a:t>
            </a:r>
            <a:r>
              <a:rPr lang="en-US" sz="1900" dirty="0" err="1" smtClean="0"/>
              <a:t>Tanggung</a:t>
            </a:r>
            <a:r>
              <a:rPr lang="en-US" sz="1900" dirty="0" smtClean="0"/>
              <a:t> </a:t>
            </a:r>
            <a:r>
              <a:rPr lang="en-US" sz="1900" dirty="0" err="1" smtClean="0"/>
              <a:t>Jawab</a:t>
            </a:r>
            <a:r>
              <a:rPr lang="en-US" sz="1900" dirty="0" smtClean="0"/>
              <a:t> </a:t>
            </a:r>
            <a:r>
              <a:rPr lang="en-US" sz="1900" dirty="0" err="1" smtClean="0"/>
              <a:t>Pelaku</a:t>
            </a:r>
            <a:r>
              <a:rPr lang="en-US" sz="1900" dirty="0" smtClean="0"/>
              <a:t> Usaha</a:t>
            </a:r>
          </a:p>
          <a:p>
            <a:pPr eaLnBrk="1" hangingPunct="1">
              <a:lnSpc>
                <a:spcPct val="80000"/>
              </a:lnSpc>
            </a:pPr>
            <a:r>
              <a:rPr lang="en-US" sz="1900" dirty="0" err="1" smtClean="0"/>
              <a:t>Bab</a:t>
            </a:r>
            <a:r>
              <a:rPr lang="en-US" sz="1900" dirty="0" smtClean="0"/>
              <a:t> VII	</a:t>
            </a:r>
            <a:r>
              <a:rPr lang="en-US" sz="1900" dirty="0" err="1" smtClean="0"/>
              <a:t>Pembinaan</a:t>
            </a:r>
            <a:r>
              <a:rPr lang="en-US" sz="1900" dirty="0" smtClean="0"/>
              <a:t> </a:t>
            </a:r>
            <a:r>
              <a:rPr lang="en-US" sz="1900" dirty="0" err="1" smtClean="0"/>
              <a:t>dan</a:t>
            </a:r>
            <a:r>
              <a:rPr lang="en-US" sz="1900" dirty="0" smtClean="0"/>
              <a:t> </a:t>
            </a:r>
            <a:r>
              <a:rPr lang="en-US" sz="1900" dirty="0" err="1" smtClean="0"/>
              <a:t>Pengawasan</a:t>
            </a:r>
            <a:endParaRPr lang="en-US" sz="1900" dirty="0" smtClean="0"/>
          </a:p>
          <a:p>
            <a:pPr eaLnBrk="1" hangingPunct="1">
              <a:lnSpc>
                <a:spcPct val="80000"/>
              </a:lnSpc>
            </a:pPr>
            <a:r>
              <a:rPr lang="en-US" sz="1900" dirty="0" err="1" smtClean="0"/>
              <a:t>Bab</a:t>
            </a:r>
            <a:r>
              <a:rPr lang="en-US" sz="1900" dirty="0" smtClean="0"/>
              <a:t> VIII	</a:t>
            </a:r>
            <a:r>
              <a:rPr lang="en-US" sz="1900" dirty="0" err="1" smtClean="0"/>
              <a:t>Badan</a:t>
            </a:r>
            <a:r>
              <a:rPr lang="en-US" sz="1900" dirty="0" smtClean="0"/>
              <a:t> </a:t>
            </a:r>
            <a:r>
              <a:rPr lang="en-US" sz="1900" dirty="0" err="1" smtClean="0"/>
              <a:t>Perlindungan</a:t>
            </a:r>
            <a:r>
              <a:rPr lang="en-US" sz="1900" dirty="0" smtClean="0"/>
              <a:t> </a:t>
            </a:r>
            <a:r>
              <a:rPr lang="en-US" sz="1900" dirty="0" err="1" smtClean="0"/>
              <a:t>Konsumen</a:t>
            </a:r>
            <a:r>
              <a:rPr lang="en-US" sz="1900" dirty="0" smtClean="0"/>
              <a:t> </a:t>
            </a:r>
            <a:r>
              <a:rPr lang="en-US" sz="1900" dirty="0" err="1" smtClean="0"/>
              <a:t>Swadaya</a:t>
            </a:r>
            <a:r>
              <a:rPr lang="en-US" sz="1900" dirty="0" smtClean="0"/>
              <a:t> </a:t>
            </a:r>
            <a:r>
              <a:rPr lang="en-US" sz="1900" dirty="0" err="1" smtClean="0"/>
              <a:t>Masyarakat</a:t>
            </a:r>
            <a:endParaRPr lang="en-US" sz="1900" dirty="0" smtClean="0"/>
          </a:p>
          <a:p>
            <a:pPr eaLnBrk="1" hangingPunct="1">
              <a:lnSpc>
                <a:spcPct val="80000"/>
              </a:lnSpc>
            </a:pPr>
            <a:r>
              <a:rPr lang="en-US" sz="1900" dirty="0" err="1" smtClean="0"/>
              <a:t>Bab</a:t>
            </a:r>
            <a:r>
              <a:rPr lang="en-US" sz="1900" dirty="0" smtClean="0"/>
              <a:t> IX	</a:t>
            </a:r>
            <a:r>
              <a:rPr lang="en-US" sz="1900" dirty="0" err="1" smtClean="0"/>
              <a:t>Lembaga</a:t>
            </a:r>
            <a:r>
              <a:rPr lang="en-US" sz="1900" dirty="0" smtClean="0"/>
              <a:t> </a:t>
            </a:r>
            <a:r>
              <a:rPr lang="en-US" sz="1900" dirty="0" err="1" smtClean="0"/>
              <a:t>Perlindungan</a:t>
            </a:r>
            <a:r>
              <a:rPr lang="en-US" sz="1900" dirty="0" smtClean="0"/>
              <a:t> </a:t>
            </a:r>
            <a:r>
              <a:rPr lang="en-US" sz="1900" dirty="0" err="1" smtClean="0"/>
              <a:t>Konsumen</a:t>
            </a:r>
            <a:r>
              <a:rPr lang="en-US" sz="1900" dirty="0" smtClean="0"/>
              <a:t> </a:t>
            </a:r>
            <a:r>
              <a:rPr lang="en-US" sz="1900" dirty="0" err="1" smtClean="0"/>
              <a:t>Swadaya</a:t>
            </a:r>
            <a:r>
              <a:rPr lang="en-US" sz="1900" dirty="0" smtClean="0"/>
              <a:t> </a:t>
            </a:r>
            <a:r>
              <a:rPr lang="en-US" sz="1900" dirty="0" err="1" smtClean="0"/>
              <a:t>Masyarakat</a:t>
            </a:r>
            <a:endParaRPr lang="en-US" sz="1900" dirty="0" smtClean="0"/>
          </a:p>
          <a:p>
            <a:pPr eaLnBrk="1" hangingPunct="1">
              <a:lnSpc>
                <a:spcPct val="80000"/>
              </a:lnSpc>
            </a:pPr>
            <a:r>
              <a:rPr lang="en-US" sz="1900" dirty="0" err="1" smtClean="0"/>
              <a:t>Bab</a:t>
            </a:r>
            <a:r>
              <a:rPr lang="en-US" sz="1900" dirty="0" smtClean="0"/>
              <a:t> X	</a:t>
            </a:r>
            <a:r>
              <a:rPr lang="en-US" sz="1900" dirty="0" err="1" smtClean="0"/>
              <a:t>Penyelesaian</a:t>
            </a:r>
            <a:r>
              <a:rPr lang="en-US" sz="1900" dirty="0" smtClean="0"/>
              <a:t> </a:t>
            </a:r>
            <a:r>
              <a:rPr lang="en-US" sz="1900" dirty="0" err="1" smtClean="0"/>
              <a:t>Sengketa</a:t>
            </a:r>
            <a:endParaRPr lang="en-US" sz="1900" dirty="0" smtClean="0"/>
          </a:p>
          <a:p>
            <a:pPr eaLnBrk="1" hangingPunct="1">
              <a:lnSpc>
                <a:spcPct val="80000"/>
              </a:lnSpc>
            </a:pPr>
            <a:r>
              <a:rPr lang="en-US" sz="1900" dirty="0" err="1" smtClean="0"/>
              <a:t>Bab</a:t>
            </a:r>
            <a:r>
              <a:rPr lang="en-US" sz="1900" dirty="0" smtClean="0"/>
              <a:t> XI	</a:t>
            </a:r>
            <a:r>
              <a:rPr lang="en-US" sz="1900" dirty="0" err="1" smtClean="0"/>
              <a:t>Badan</a:t>
            </a:r>
            <a:r>
              <a:rPr lang="en-US" sz="1900" dirty="0" smtClean="0"/>
              <a:t> </a:t>
            </a:r>
            <a:r>
              <a:rPr lang="en-US" sz="1900" dirty="0" err="1" smtClean="0"/>
              <a:t>Penyelesaian</a:t>
            </a:r>
            <a:r>
              <a:rPr lang="en-US" sz="1900" dirty="0" smtClean="0"/>
              <a:t> </a:t>
            </a:r>
            <a:r>
              <a:rPr lang="en-US" sz="1900" dirty="0" err="1" smtClean="0"/>
              <a:t>Sengketa</a:t>
            </a:r>
            <a:r>
              <a:rPr lang="en-US" sz="1900" dirty="0" smtClean="0"/>
              <a:t> </a:t>
            </a:r>
            <a:r>
              <a:rPr lang="en-US" sz="1900" dirty="0" err="1" smtClean="0"/>
              <a:t>Konsumen</a:t>
            </a:r>
            <a:endParaRPr lang="en-US" sz="1900" dirty="0" smtClean="0"/>
          </a:p>
          <a:p>
            <a:pPr eaLnBrk="1" hangingPunct="1">
              <a:lnSpc>
                <a:spcPct val="80000"/>
              </a:lnSpc>
            </a:pPr>
            <a:r>
              <a:rPr lang="en-US" sz="1900" dirty="0" err="1" smtClean="0"/>
              <a:t>Bab</a:t>
            </a:r>
            <a:r>
              <a:rPr lang="en-US" sz="1900" dirty="0" smtClean="0"/>
              <a:t> XII	</a:t>
            </a:r>
            <a:r>
              <a:rPr lang="en-US" sz="1900" dirty="0" err="1" smtClean="0"/>
              <a:t>Penyidikan</a:t>
            </a:r>
            <a:endParaRPr lang="en-US" sz="1900" dirty="0" smtClean="0"/>
          </a:p>
          <a:p>
            <a:pPr eaLnBrk="1" hangingPunct="1">
              <a:lnSpc>
                <a:spcPct val="80000"/>
              </a:lnSpc>
            </a:pPr>
            <a:r>
              <a:rPr lang="en-US" sz="1900" dirty="0" err="1" smtClean="0"/>
              <a:t>Bab</a:t>
            </a:r>
            <a:r>
              <a:rPr lang="en-US" sz="1900" dirty="0" smtClean="0"/>
              <a:t> XIII	</a:t>
            </a:r>
            <a:r>
              <a:rPr lang="en-US" sz="1900" dirty="0" err="1" smtClean="0"/>
              <a:t>Sanksi</a:t>
            </a:r>
            <a:endParaRPr lang="en-US" sz="1900" dirty="0" smtClean="0"/>
          </a:p>
          <a:p>
            <a:pPr eaLnBrk="1" hangingPunct="1">
              <a:lnSpc>
                <a:spcPct val="80000"/>
              </a:lnSpc>
            </a:pPr>
            <a:r>
              <a:rPr lang="en-US" sz="1900" dirty="0" err="1" smtClean="0"/>
              <a:t>Bab</a:t>
            </a:r>
            <a:r>
              <a:rPr lang="en-US" sz="1900" dirty="0" smtClean="0"/>
              <a:t> XIV	</a:t>
            </a:r>
            <a:r>
              <a:rPr lang="en-US" sz="1900" dirty="0" err="1" smtClean="0"/>
              <a:t>Ketentuan</a:t>
            </a:r>
            <a:r>
              <a:rPr lang="en-US" sz="1900" dirty="0" smtClean="0"/>
              <a:t> </a:t>
            </a:r>
            <a:r>
              <a:rPr lang="en-US" sz="1900" dirty="0" err="1" smtClean="0"/>
              <a:t>Peralihan</a:t>
            </a:r>
            <a:endParaRPr lang="en-US" sz="1900" dirty="0" smtClean="0"/>
          </a:p>
          <a:p>
            <a:pPr eaLnBrk="1" hangingPunct="1">
              <a:lnSpc>
                <a:spcPct val="80000"/>
              </a:lnSpc>
            </a:pPr>
            <a:r>
              <a:rPr lang="en-US" sz="1900" dirty="0" err="1" smtClean="0"/>
              <a:t>Bab</a:t>
            </a:r>
            <a:r>
              <a:rPr lang="en-US" sz="1900" dirty="0" smtClean="0"/>
              <a:t> XV	</a:t>
            </a:r>
            <a:r>
              <a:rPr lang="en-US" sz="1900" dirty="0" err="1" smtClean="0"/>
              <a:t>Ketentuan</a:t>
            </a:r>
            <a:r>
              <a:rPr lang="en-US" sz="1900" dirty="0" smtClean="0"/>
              <a:t> </a:t>
            </a:r>
            <a:r>
              <a:rPr lang="en-US" sz="1900" dirty="0" err="1" smtClean="0"/>
              <a:t>Penutup</a:t>
            </a:r>
            <a:endParaRPr lang="en-US" sz="1900" dirty="0" smtClean="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normAutofit/>
          </a:bodyPr>
          <a:lstStyle/>
          <a:p>
            <a:pPr>
              <a:defRPr/>
            </a:pPr>
            <a:fld id="{479727D4-BE97-456B-8AE8-4CA184730356}" type="slidenum">
              <a:rPr lang="en-US"/>
              <a:pPr>
                <a:defRPr/>
              </a:pPr>
              <a:t>50</a:t>
            </a:fld>
            <a:endParaRPr lang="en-US"/>
          </a:p>
        </p:txBody>
      </p:sp>
      <p:sp>
        <p:nvSpPr>
          <p:cNvPr id="161794"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4000" dirty="0" smtClean="0"/>
              <a:t>UUPK</a:t>
            </a:r>
            <a:br>
              <a:rPr lang="en-US" sz="4000" dirty="0" smtClean="0"/>
            </a:br>
            <a:r>
              <a:rPr lang="en-US" sz="4000" dirty="0" err="1" smtClean="0"/>
              <a:t>Anatomi</a:t>
            </a:r>
            <a:r>
              <a:rPr lang="en-US" sz="4000" dirty="0" smtClean="0"/>
              <a:t> (15 </a:t>
            </a:r>
            <a:r>
              <a:rPr lang="en-US" sz="4000" dirty="0" err="1" smtClean="0"/>
              <a:t>bab</a:t>
            </a:r>
            <a:r>
              <a:rPr lang="en-US" sz="4000" dirty="0" smtClean="0"/>
              <a:t>, 65 </a:t>
            </a:r>
            <a:r>
              <a:rPr lang="en-US" sz="4000" dirty="0" err="1" smtClean="0"/>
              <a:t>pasal</a:t>
            </a:r>
            <a:r>
              <a:rPr lang="en-US" sz="4000" dirty="0" smtClean="0"/>
              <a:t>)</a:t>
            </a:r>
            <a:endParaRPr lang="en-US" sz="4000" dirty="0"/>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idx="1"/>
          </p:nvPr>
        </p:nvSpPr>
        <p:spPr/>
        <p:txBody>
          <a:bodyPr/>
          <a:lstStyle/>
          <a:p>
            <a:pPr eaLnBrk="1" hangingPunct="1"/>
            <a:r>
              <a:rPr lang="en-US" dirty="0" smtClean="0"/>
              <a:t>“</a:t>
            </a:r>
            <a:r>
              <a:rPr lang="en-US" dirty="0" err="1" smtClean="0"/>
              <a:t>Setiap</a:t>
            </a:r>
            <a:r>
              <a:rPr lang="en-US" dirty="0" smtClean="0"/>
              <a:t> </a:t>
            </a:r>
            <a:r>
              <a:rPr lang="en-US" dirty="0" err="1" smtClean="0"/>
              <a:t>orang</a:t>
            </a:r>
            <a:r>
              <a:rPr lang="en-US" dirty="0" smtClean="0"/>
              <a:t> </a:t>
            </a:r>
            <a:r>
              <a:rPr lang="en-US" dirty="0" err="1" smtClean="0"/>
              <a:t>pemakai</a:t>
            </a:r>
            <a:r>
              <a:rPr lang="en-US" dirty="0" smtClean="0"/>
              <a:t> </a:t>
            </a:r>
            <a:r>
              <a:rPr lang="en-US" dirty="0" err="1" smtClean="0"/>
              <a:t>barang</a:t>
            </a:r>
            <a:r>
              <a:rPr lang="en-US" dirty="0" smtClean="0"/>
              <a:t> </a:t>
            </a:r>
            <a:r>
              <a:rPr lang="en-US" dirty="0" err="1" smtClean="0"/>
              <a:t>dan</a:t>
            </a:r>
            <a:r>
              <a:rPr lang="en-US" dirty="0" smtClean="0"/>
              <a:t>/</a:t>
            </a:r>
            <a:r>
              <a:rPr lang="en-US" dirty="0" err="1" smtClean="0"/>
              <a:t>atau</a:t>
            </a:r>
            <a:r>
              <a:rPr lang="en-US" dirty="0" smtClean="0"/>
              <a:t> </a:t>
            </a:r>
            <a:r>
              <a:rPr lang="en-US" dirty="0" err="1" smtClean="0"/>
              <a:t>jasa</a:t>
            </a:r>
            <a:r>
              <a:rPr lang="en-US" dirty="0" smtClean="0"/>
              <a:t> yang </a:t>
            </a:r>
            <a:r>
              <a:rPr lang="en-US" dirty="0" err="1" smtClean="0"/>
              <a:t>tersedia</a:t>
            </a:r>
            <a:r>
              <a:rPr lang="en-US" dirty="0" smtClean="0"/>
              <a:t> </a:t>
            </a:r>
            <a:r>
              <a:rPr lang="en-US" dirty="0" err="1" smtClean="0"/>
              <a:t>dalam</a:t>
            </a:r>
            <a:r>
              <a:rPr lang="en-US" dirty="0" smtClean="0"/>
              <a:t> </a:t>
            </a:r>
            <a:r>
              <a:rPr lang="en-US" dirty="0" err="1" smtClean="0"/>
              <a:t>masyarakat</a:t>
            </a:r>
            <a:r>
              <a:rPr lang="en-US" dirty="0" smtClean="0"/>
              <a:t>, </a:t>
            </a:r>
            <a:r>
              <a:rPr lang="en-US" dirty="0" err="1" smtClean="0"/>
              <a:t>baik</a:t>
            </a:r>
            <a:r>
              <a:rPr lang="en-US" dirty="0" smtClean="0"/>
              <a:t> </a:t>
            </a:r>
            <a:r>
              <a:rPr lang="en-US" dirty="0" err="1" smtClean="0"/>
              <a:t>bagi</a:t>
            </a:r>
            <a:r>
              <a:rPr lang="en-US" dirty="0" smtClean="0"/>
              <a:t> </a:t>
            </a:r>
            <a:r>
              <a:rPr lang="en-US" dirty="0" err="1" smtClean="0"/>
              <a:t>kepentingan</a:t>
            </a:r>
            <a:r>
              <a:rPr lang="en-US" dirty="0" smtClean="0"/>
              <a:t> </a:t>
            </a:r>
            <a:r>
              <a:rPr lang="en-US" dirty="0" err="1" smtClean="0"/>
              <a:t>diri</a:t>
            </a:r>
            <a:r>
              <a:rPr lang="en-US" dirty="0" smtClean="0"/>
              <a:t> </a:t>
            </a:r>
            <a:r>
              <a:rPr lang="en-US" dirty="0" err="1" smtClean="0"/>
              <a:t>sendiri</a:t>
            </a:r>
            <a:r>
              <a:rPr lang="en-US" dirty="0" smtClean="0"/>
              <a:t>, </a:t>
            </a:r>
            <a:r>
              <a:rPr lang="en-US" dirty="0" err="1" smtClean="0"/>
              <a:t>keluarga</a:t>
            </a:r>
            <a:r>
              <a:rPr lang="en-US" dirty="0" smtClean="0"/>
              <a:t>, </a:t>
            </a:r>
            <a:r>
              <a:rPr lang="en-US" dirty="0" err="1" smtClean="0"/>
              <a:t>orang</a:t>
            </a:r>
            <a:r>
              <a:rPr lang="en-US" dirty="0" smtClean="0"/>
              <a:t> lain </a:t>
            </a:r>
            <a:r>
              <a:rPr lang="en-US" dirty="0" err="1" smtClean="0"/>
              <a:t>maupun</a:t>
            </a:r>
            <a:r>
              <a:rPr lang="en-US" dirty="0" smtClean="0"/>
              <a:t> </a:t>
            </a:r>
            <a:r>
              <a:rPr lang="en-US" dirty="0" err="1" smtClean="0"/>
              <a:t>makhluk</a:t>
            </a:r>
            <a:r>
              <a:rPr lang="en-US" dirty="0" smtClean="0"/>
              <a:t> </a:t>
            </a:r>
            <a:r>
              <a:rPr lang="en-US" dirty="0" err="1" smtClean="0"/>
              <a:t>hidup</a:t>
            </a:r>
            <a:r>
              <a:rPr lang="en-US" dirty="0" smtClean="0"/>
              <a:t> lain </a:t>
            </a:r>
            <a:r>
              <a:rPr lang="en-US" dirty="0" err="1" smtClean="0"/>
              <a:t>dan</a:t>
            </a:r>
            <a:r>
              <a:rPr lang="en-US" dirty="0" smtClean="0"/>
              <a:t> </a:t>
            </a:r>
            <a:r>
              <a:rPr lang="en-US" dirty="0" err="1" smtClean="0"/>
              <a:t>tidak</a:t>
            </a:r>
            <a:r>
              <a:rPr lang="en-US" dirty="0" smtClean="0"/>
              <a:t> </a:t>
            </a:r>
            <a:r>
              <a:rPr lang="en-US" dirty="0" err="1" smtClean="0"/>
              <a:t>untuk</a:t>
            </a:r>
            <a:r>
              <a:rPr lang="en-US" dirty="0" smtClean="0"/>
              <a:t> </a:t>
            </a:r>
            <a:r>
              <a:rPr lang="en-US" dirty="0" err="1" smtClean="0"/>
              <a:t>diperdagangkan</a:t>
            </a:r>
            <a:r>
              <a:rPr lang="en-US" dirty="0" smtClean="0"/>
              <a:t>”.</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normAutofit/>
          </a:bodyPr>
          <a:lstStyle/>
          <a:p>
            <a:pPr>
              <a:defRPr/>
            </a:pPr>
            <a:fld id="{CD7E1CE0-E93D-4426-B230-B385CFC8BA9E}" type="slidenum">
              <a:rPr lang="en-US"/>
              <a:pPr>
                <a:defRPr/>
              </a:pPr>
              <a:t>51</a:t>
            </a:fld>
            <a:endParaRPr lang="en-US"/>
          </a:p>
        </p:txBody>
      </p:sp>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UUPK</a:t>
            </a:r>
            <a:br>
              <a:rPr lang="en-US" dirty="0" smtClean="0"/>
            </a:br>
            <a:r>
              <a:rPr lang="en-US" dirty="0" err="1" smtClean="0"/>
              <a:t>Konsumen</a:t>
            </a:r>
            <a:endParaRPr lang="en-US" dirty="0"/>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p:cNvSpPr>
          <p:nvPr>
            <p:ph idx="1"/>
          </p:nvPr>
        </p:nvSpPr>
        <p:spPr/>
        <p:txBody>
          <a:bodyPr>
            <a:normAutofit lnSpcReduction="10000"/>
          </a:bodyPr>
          <a:lstStyle/>
          <a:p>
            <a:pPr eaLnBrk="1" hangingPunct="1"/>
            <a:r>
              <a:rPr lang="en-US" sz="2400" dirty="0" smtClean="0"/>
              <a:t>“</a:t>
            </a:r>
            <a:r>
              <a:rPr lang="en-US" sz="2400" dirty="0" err="1" smtClean="0"/>
              <a:t>Setiap</a:t>
            </a:r>
            <a:r>
              <a:rPr lang="en-US" sz="2400" dirty="0" smtClean="0"/>
              <a:t> </a:t>
            </a:r>
            <a:r>
              <a:rPr lang="en-US" sz="2400" dirty="0" err="1" smtClean="0"/>
              <a:t>perseorangan</a:t>
            </a:r>
            <a:r>
              <a:rPr lang="en-US" sz="2400" dirty="0" smtClean="0"/>
              <a:t> </a:t>
            </a:r>
            <a:r>
              <a:rPr lang="en-US" sz="2400" dirty="0" err="1" smtClean="0"/>
              <a:t>atau</a:t>
            </a:r>
            <a:r>
              <a:rPr lang="en-US" sz="2400" dirty="0" smtClean="0"/>
              <a:t> </a:t>
            </a:r>
            <a:r>
              <a:rPr lang="en-US" sz="2400" dirty="0" err="1" smtClean="0"/>
              <a:t>badan</a:t>
            </a:r>
            <a:r>
              <a:rPr lang="en-US" sz="2400" dirty="0" smtClean="0"/>
              <a:t> </a:t>
            </a:r>
            <a:r>
              <a:rPr lang="en-US" sz="2400" dirty="0" err="1" smtClean="0"/>
              <a:t>usaha</a:t>
            </a:r>
            <a:r>
              <a:rPr lang="en-US" sz="2400" dirty="0" smtClean="0"/>
              <a:t>, </a:t>
            </a:r>
            <a:r>
              <a:rPr lang="en-US" sz="2400" dirty="0" err="1" smtClean="0"/>
              <a:t>baik</a:t>
            </a:r>
            <a:r>
              <a:rPr lang="en-US" sz="2400" dirty="0" smtClean="0"/>
              <a:t> yang </a:t>
            </a:r>
            <a:r>
              <a:rPr lang="en-US" sz="2400" dirty="0" err="1" smtClean="0"/>
              <a:t>berbentuk</a:t>
            </a:r>
            <a:r>
              <a:rPr lang="en-US" sz="2400" dirty="0" smtClean="0"/>
              <a:t> </a:t>
            </a:r>
            <a:r>
              <a:rPr lang="en-US" sz="2400" dirty="0" err="1" smtClean="0"/>
              <a:t>badan</a:t>
            </a:r>
            <a:r>
              <a:rPr lang="en-US" sz="2400" dirty="0" smtClean="0"/>
              <a:t> </a:t>
            </a:r>
            <a:r>
              <a:rPr lang="en-US" sz="2400" dirty="0" err="1" smtClean="0"/>
              <a:t>hukum</a:t>
            </a:r>
            <a:r>
              <a:rPr lang="en-US" sz="2400" dirty="0" smtClean="0"/>
              <a:t> </a:t>
            </a:r>
            <a:r>
              <a:rPr lang="en-US" sz="2400" dirty="0" err="1" smtClean="0"/>
              <a:t>maupun</a:t>
            </a:r>
            <a:r>
              <a:rPr lang="en-US" sz="2400" dirty="0" smtClean="0"/>
              <a:t> </a:t>
            </a:r>
            <a:r>
              <a:rPr lang="en-US" sz="2400" dirty="0" err="1" smtClean="0"/>
              <a:t>bukan</a:t>
            </a:r>
            <a:r>
              <a:rPr lang="en-US" sz="2400" dirty="0" smtClean="0"/>
              <a:t> </a:t>
            </a:r>
            <a:r>
              <a:rPr lang="en-US" sz="2400" dirty="0" err="1" smtClean="0"/>
              <a:t>badan</a:t>
            </a:r>
            <a:r>
              <a:rPr lang="en-US" sz="2400" dirty="0" smtClean="0"/>
              <a:t> </a:t>
            </a:r>
            <a:r>
              <a:rPr lang="en-US" sz="2400" dirty="0" err="1" smtClean="0"/>
              <a:t>hukum</a:t>
            </a:r>
            <a:r>
              <a:rPr lang="en-US" sz="2400" dirty="0" smtClean="0"/>
              <a:t> yang </a:t>
            </a:r>
            <a:r>
              <a:rPr lang="en-US" sz="2400" dirty="0" err="1" smtClean="0"/>
              <a:t>didirikan</a:t>
            </a:r>
            <a:r>
              <a:rPr lang="en-US" sz="2400" dirty="0" smtClean="0"/>
              <a:t> </a:t>
            </a:r>
            <a:r>
              <a:rPr lang="en-US" sz="2400" dirty="0" err="1" smtClean="0"/>
              <a:t>dan</a:t>
            </a:r>
            <a:r>
              <a:rPr lang="en-US" sz="2400" dirty="0" smtClean="0"/>
              <a:t> </a:t>
            </a:r>
            <a:r>
              <a:rPr lang="en-US" sz="2400" dirty="0" err="1" smtClean="0"/>
              <a:t>berkedudukan</a:t>
            </a:r>
            <a:r>
              <a:rPr lang="en-US" sz="2400" dirty="0" smtClean="0"/>
              <a:t> </a:t>
            </a:r>
            <a:r>
              <a:rPr lang="en-US" sz="2400" dirty="0" err="1" smtClean="0"/>
              <a:t>atau</a:t>
            </a:r>
            <a:r>
              <a:rPr lang="en-US" sz="2400" dirty="0" smtClean="0"/>
              <a:t> </a:t>
            </a:r>
            <a:r>
              <a:rPr lang="en-US" sz="2400" dirty="0" err="1" smtClean="0"/>
              <a:t>melakukan</a:t>
            </a:r>
            <a:r>
              <a:rPr lang="en-US" sz="2400" dirty="0" smtClean="0"/>
              <a:t> </a:t>
            </a:r>
            <a:r>
              <a:rPr lang="en-US" sz="2400" dirty="0" err="1" smtClean="0"/>
              <a:t>kegiatan</a:t>
            </a:r>
            <a:r>
              <a:rPr lang="en-US" sz="2400" dirty="0" smtClean="0"/>
              <a:t> </a:t>
            </a:r>
            <a:r>
              <a:rPr lang="en-US" sz="2400" dirty="0" err="1" smtClean="0"/>
              <a:t>dalam</a:t>
            </a:r>
            <a:r>
              <a:rPr lang="en-US" sz="2400" dirty="0" smtClean="0"/>
              <a:t> </a:t>
            </a:r>
            <a:r>
              <a:rPr lang="en-US" sz="2400" dirty="0" err="1" smtClean="0"/>
              <a:t>wilayah</a:t>
            </a:r>
            <a:r>
              <a:rPr lang="en-US" sz="2400" dirty="0" smtClean="0"/>
              <a:t> </a:t>
            </a:r>
            <a:r>
              <a:rPr lang="en-US" sz="2400" dirty="0" err="1" smtClean="0"/>
              <a:t>hukum</a:t>
            </a:r>
            <a:r>
              <a:rPr lang="en-US" sz="2400" dirty="0" smtClean="0"/>
              <a:t> </a:t>
            </a:r>
            <a:r>
              <a:rPr lang="en-US" sz="2400" dirty="0" err="1" smtClean="0"/>
              <a:t>negara</a:t>
            </a:r>
            <a:r>
              <a:rPr lang="en-US" sz="2400" dirty="0" smtClean="0"/>
              <a:t> </a:t>
            </a:r>
            <a:r>
              <a:rPr lang="en-US" sz="2400" dirty="0" err="1" smtClean="0"/>
              <a:t>Republik</a:t>
            </a:r>
            <a:r>
              <a:rPr lang="en-US" sz="2400" dirty="0" smtClean="0"/>
              <a:t> Indonesia, </a:t>
            </a:r>
            <a:r>
              <a:rPr lang="en-US" sz="2400" dirty="0" err="1" smtClean="0"/>
              <a:t>baik</a:t>
            </a:r>
            <a:r>
              <a:rPr lang="en-US" sz="2400" dirty="0" smtClean="0"/>
              <a:t> </a:t>
            </a:r>
            <a:r>
              <a:rPr lang="en-US" sz="2400" dirty="0" err="1" smtClean="0"/>
              <a:t>sendiri</a:t>
            </a:r>
            <a:r>
              <a:rPr lang="en-US" sz="2400" dirty="0" smtClean="0"/>
              <a:t> </a:t>
            </a:r>
            <a:r>
              <a:rPr lang="en-US" sz="2400" dirty="0" err="1" smtClean="0"/>
              <a:t>maupun</a:t>
            </a:r>
            <a:r>
              <a:rPr lang="en-US" sz="2400" dirty="0" smtClean="0"/>
              <a:t> </a:t>
            </a:r>
            <a:r>
              <a:rPr lang="en-US" sz="2400" dirty="0" err="1" smtClean="0"/>
              <a:t>bersama-sama</a:t>
            </a:r>
            <a:r>
              <a:rPr lang="en-US" sz="2400" dirty="0" smtClean="0"/>
              <a:t> </a:t>
            </a:r>
            <a:r>
              <a:rPr lang="en-US" sz="2400" dirty="0" err="1" smtClean="0"/>
              <a:t>melalui</a:t>
            </a:r>
            <a:r>
              <a:rPr lang="en-US" sz="2400" dirty="0" smtClean="0"/>
              <a:t> </a:t>
            </a:r>
            <a:r>
              <a:rPr lang="en-US" sz="2400" dirty="0" err="1" smtClean="0"/>
              <a:t>perjanjian</a:t>
            </a:r>
            <a:r>
              <a:rPr lang="en-US" sz="2400" dirty="0" smtClean="0"/>
              <a:t> </a:t>
            </a:r>
            <a:r>
              <a:rPr lang="en-US" sz="2400" dirty="0" err="1" smtClean="0"/>
              <a:t>menyelenggarakan</a:t>
            </a:r>
            <a:r>
              <a:rPr lang="en-US" sz="2400" dirty="0" smtClean="0"/>
              <a:t> </a:t>
            </a:r>
            <a:r>
              <a:rPr lang="en-US" sz="2400" dirty="0" err="1" smtClean="0"/>
              <a:t>kegiatan</a:t>
            </a:r>
            <a:r>
              <a:rPr lang="en-US" sz="2400" dirty="0" smtClean="0"/>
              <a:t> </a:t>
            </a:r>
            <a:r>
              <a:rPr lang="en-US" sz="2400" dirty="0" err="1" smtClean="0"/>
              <a:t>usaha</a:t>
            </a:r>
            <a:r>
              <a:rPr lang="en-US" sz="2400" dirty="0" smtClean="0"/>
              <a:t> </a:t>
            </a:r>
            <a:r>
              <a:rPr lang="en-US" sz="2400" dirty="0" err="1" smtClean="0"/>
              <a:t>dalam</a:t>
            </a:r>
            <a:r>
              <a:rPr lang="en-US" sz="2400" dirty="0" smtClean="0"/>
              <a:t> </a:t>
            </a:r>
            <a:r>
              <a:rPr lang="en-US" sz="2400" dirty="0" err="1" smtClean="0"/>
              <a:t>berbagai</a:t>
            </a:r>
            <a:r>
              <a:rPr lang="en-US" sz="2400" dirty="0" smtClean="0"/>
              <a:t> </a:t>
            </a:r>
            <a:r>
              <a:rPr lang="en-US" sz="2400" dirty="0" err="1" smtClean="0"/>
              <a:t>bidang</a:t>
            </a:r>
            <a:r>
              <a:rPr lang="en-US" sz="2400" dirty="0" smtClean="0"/>
              <a:t> </a:t>
            </a:r>
            <a:r>
              <a:rPr lang="en-US" sz="2400" dirty="0" err="1" smtClean="0"/>
              <a:t>ekonomi</a:t>
            </a:r>
            <a:r>
              <a:rPr lang="en-US" sz="2400" dirty="0" smtClean="0"/>
              <a:t>”.</a:t>
            </a:r>
          </a:p>
          <a:p>
            <a:pPr eaLnBrk="1" hangingPunct="1"/>
            <a:r>
              <a:rPr lang="en-US" sz="2400" dirty="0" err="1" smtClean="0"/>
              <a:t>Produsen</a:t>
            </a:r>
            <a:r>
              <a:rPr lang="en-US" sz="2400" dirty="0" smtClean="0"/>
              <a:t> </a:t>
            </a:r>
            <a:r>
              <a:rPr lang="en-US" sz="2400" dirty="0" err="1" smtClean="0"/>
              <a:t>pabrikan</a:t>
            </a:r>
            <a:r>
              <a:rPr lang="en-US" sz="2400" dirty="0" smtClean="0"/>
              <a:t>, </a:t>
            </a:r>
            <a:r>
              <a:rPr lang="en-US" sz="2400" dirty="0" err="1" smtClean="0"/>
              <a:t>rekanan</a:t>
            </a:r>
            <a:r>
              <a:rPr lang="en-US" sz="2400" dirty="0" smtClean="0"/>
              <a:t>, </a:t>
            </a:r>
            <a:r>
              <a:rPr lang="en-US" sz="2400" dirty="0" err="1" smtClean="0"/>
              <a:t>agen</a:t>
            </a:r>
            <a:r>
              <a:rPr lang="en-US" sz="2400" dirty="0" smtClean="0"/>
              <a:t>, distributor, </a:t>
            </a:r>
            <a:r>
              <a:rPr lang="en-US" sz="2400" dirty="0" err="1" smtClean="0"/>
              <a:t>serta</a:t>
            </a:r>
            <a:r>
              <a:rPr lang="en-US" sz="2400" dirty="0" smtClean="0"/>
              <a:t> </a:t>
            </a:r>
            <a:r>
              <a:rPr lang="en-US" sz="2400" dirty="0" err="1" smtClean="0"/>
              <a:t>jaringan-jaringan</a:t>
            </a:r>
            <a:r>
              <a:rPr lang="en-US" sz="2400" dirty="0" smtClean="0"/>
              <a:t> yang </a:t>
            </a:r>
            <a:r>
              <a:rPr lang="en-US" sz="2400" dirty="0" err="1" smtClean="0"/>
              <a:t>melaksanakan</a:t>
            </a:r>
            <a:r>
              <a:rPr lang="en-US" sz="2400" dirty="0" smtClean="0"/>
              <a:t> </a:t>
            </a:r>
            <a:r>
              <a:rPr lang="en-US" sz="2400" dirty="0" err="1" smtClean="0"/>
              <a:t>fungsi</a:t>
            </a:r>
            <a:r>
              <a:rPr lang="en-US" sz="2400" dirty="0" smtClean="0"/>
              <a:t> </a:t>
            </a:r>
            <a:r>
              <a:rPr lang="en-US" sz="2400" dirty="0" err="1" smtClean="0"/>
              <a:t>pendistribusian</a:t>
            </a:r>
            <a:r>
              <a:rPr lang="en-US" sz="2400" dirty="0" smtClean="0"/>
              <a:t> </a:t>
            </a:r>
            <a:r>
              <a:rPr lang="en-US" sz="2400" dirty="0" err="1" smtClean="0"/>
              <a:t>dan</a:t>
            </a:r>
            <a:r>
              <a:rPr lang="en-US" sz="2400" dirty="0" smtClean="0"/>
              <a:t> </a:t>
            </a:r>
            <a:r>
              <a:rPr lang="en-US" sz="2400" dirty="0" err="1" smtClean="0"/>
              <a:t>pemasaran</a:t>
            </a:r>
            <a:r>
              <a:rPr lang="en-US" sz="2400" dirty="0" smtClean="0"/>
              <a:t> </a:t>
            </a:r>
            <a:r>
              <a:rPr lang="en-US" sz="2400" dirty="0" err="1" smtClean="0"/>
              <a:t>barang</a:t>
            </a:r>
            <a:r>
              <a:rPr lang="en-US" sz="2400" dirty="0" smtClean="0"/>
              <a:t> </a:t>
            </a:r>
            <a:r>
              <a:rPr lang="en-US" sz="2400" dirty="0" err="1" smtClean="0"/>
              <a:t>dan</a:t>
            </a:r>
            <a:r>
              <a:rPr lang="en-US" sz="2400" dirty="0" smtClean="0"/>
              <a:t>/</a:t>
            </a:r>
            <a:r>
              <a:rPr lang="en-US" sz="2400" dirty="0" err="1" smtClean="0"/>
              <a:t>atau</a:t>
            </a:r>
            <a:r>
              <a:rPr lang="en-US" sz="2400" dirty="0" smtClean="0"/>
              <a:t> </a:t>
            </a:r>
            <a:r>
              <a:rPr lang="en-US" sz="2400" dirty="0" err="1" smtClean="0"/>
              <a:t>jasa</a:t>
            </a:r>
            <a:r>
              <a:rPr lang="en-US" sz="2400" dirty="0" smtClean="0"/>
              <a:t> </a:t>
            </a:r>
            <a:r>
              <a:rPr lang="en-US" sz="2400" dirty="0" err="1" smtClean="0"/>
              <a:t>kepada</a:t>
            </a:r>
            <a:r>
              <a:rPr lang="en-US" sz="2400" dirty="0" smtClean="0"/>
              <a:t> </a:t>
            </a:r>
            <a:r>
              <a:rPr lang="en-US" sz="2400" dirty="0" err="1" smtClean="0"/>
              <a:t>masyarakat</a:t>
            </a:r>
            <a:r>
              <a:rPr lang="en-US" sz="2400" dirty="0" smtClean="0"/>
              <a:t> </a:t>
            </a:r>
            <a:r>
              <a:rPr lang="en-US" sz="2400" dirty="0" err="1" smtClean="0"/>
              <a:t>luas</a:t>
            </a:r>
            <a:r>
              <a:rPr lang="en-US" sz="2400" dirty="0" smtClean="0"/>
              <a:t> </a:t>
            </a:r>
            <a:r>
              <a:rPr lang="en-US" sz="2400" dirty="0" err="1" smtClean="0"/>
              <a:t>selaku</a:t>
            </a:r>
            <a:r>
              <a:rPr lang="en-US" sz="2400" dirty="0" smtClean="0"/>
              <a:t> </a:t>
            </a:r>
            <a:r>
              <a:rPr lang="en-US" sz="2400" dirty="0" err="1" smtClean="0"/>
              <a:t>pemakai</a:t>
            </a:r>
            <a:r>
              <a:rPr lang="en-US" sz="2400" dirty="0" smtClean="0"/>
              <a:t> </a:t>
            </a:r>
            <a:r>
              <a:rPr lang="en-US" sz="2400" dirty="0" err="1" smtClean="0"/>
              <a:t>dan</a:t>
            </a:r>
            <a:r>
              <a:rPr lang="en-US" sz="2400" dirty="0" smtClean="0"/>
              <a:t>/</a:t>
            </a:r>
            <a:r>
              <a:rPr lang="en-US" sz="2400" dirty="0" err="1" smtClean="0"/>
              <a:t>atau</a:t>
            </a:r>
            <a:r>
              <a:rPr lang="en-US" sz="2400" dirty="0" smtClean="0"/>
              <a:t> </a:t>
            </a:r>
            <a:r>
              <a:rPr lang="en-US" sz="2400" dirty="0" err="1" smtClean="0"/>
              <a:t>penggunaan</a:t>
            </a:r>
            <a:r>
              <a:rPr lang="en-US" sz="2400" dirty="0" smtClean="0"/>
              <a:t> </a:t>
            </a:r>
            <a:r>
              <a:rPr lang="en-US" sz="2400" dirty="0" err="1" smtClean="0"/>
              <a:t>barang</a:t>
            </a:r>
            <a:r>
              <a:rPr lang="en-US" sz="2400" dirty="0" smtClean="0"/>
              <a:t> </a:t>
            </a:r>
            <a:r>
              <a:rPr lang="en-US" sz="2400" dirty="0" err="1" smtClean="0"/>
              <a:t>dan</a:t>
            </a:r>
            <a:r>
              <a:rPr lang="en-US" sz="2400" dirty="0" smtClean="0"/>
              <a:t>/</a:t>
            </a:r>
            <a:r>
              <a:rPr lang="en-US" sz="2400" dirty="0" err="1" smtClean="0"/>
              <a:t>atau</a:t>
            </a:r>
            <a:r>
              <a:rPr lang="en-US" sz="2400" dirty="0" smtClean="0"/>
              <a:t> </a:t>
            </a:r>
            <a:r>
              <a:rPr lang="en-US" sz="2400" dirty="0" err="1" smtClean="0"/>
              <a:t>jasa</a:t>
            </a:r>
            <a:r>
              <a:rPr lang="en-US" sz="2400" dirty="0" smtClean="0"/>
              <a:t>.</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normAutofit/>
          </a:bodyPr>
          <a:lstStyle/>
          <a:p>
            <a:pPr>
              <a:defRPr/>
            </a:pPr>
            <a:fld id="{E9D4A6FE-D977-475D-8359-44A28717E261}" type="slidenum">
              <a:rPr lang="en-US"/>
              <a:pPr>
                <a:defRPr/>
              </a:pPr>
              <a:t>52</a:t>
            </a:fld>
            <a:endParaRPr lang="en-US"/>
          </a:p>
        </p:txBody>
      </p:sp>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UUPK</a:t>
            </a:r>
            <a:br>
              <a:rPr lang="en-US" dirty="0" smtClean="0"/>
            </a:br>
            <a:r>
              <a:rPr lang="en-US" dirty="0" err="1" smtClean="0"/>
              <a:t>Pelaku</a:t>
            </a:r>
            <a:r>
              <a:rPr lang="en-US" dirty="0" smtClean="0"/>
              <a:t> </a:t>
            </a:r>
            <a:r>
              <a:rPr lang="en-US" dirty="0" err="1" smtClean="0"/>
              <a:t>usaha</a:t>
            </a:r>
            <a:endParaRPr lang="en-US" dirty="0"/>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Content Placeholder 2"/>
          <p:cNvSpPr>
            <a:spLocks noGrp="1"/>
          </p:cNvSpPr>
          <p:nvPr>
            <p:ph idx="1"/>
          </p:nvPr>
        </p:nvSpPr>
        <p:spPr/>
        <p:txBody>
          <a:bodyPr rtlCol="0">
            <a:normAutofit/>
          </a:bodyPr>
          <a:lstStyle/>
          <a:p>
            <a:pPr eaLnBrk="1" fontAlgn="auto" hangingPunct="1">
              <a:spcAft>
                <a:spcPts val="0"/>
              </a:spcAft>
              <a:buFont typeface="Arial" pitchFamily="34" charset="0"/>
              <a:buChar char="•"/>
              <a:defRPr/>
            </a:pPr>
            <a:r>
              <a:rPr lang="en-US" dirty="0" err="1" smtClean="0"/>
              <a:t>Hak</a:t>
            </a:r>
            <a:r>
              <a:rPr lang="en-US" dirty="0" smtClean="0"/>
              <a:t> </a:t>
            </a:r>
            <a:r>
              <a:rPr lang="en-US" dirty="0" err="1" smtClean="0"/>
              <a:t>konsumen</a:t>
            </a:r>
            <a:endParaRPr lang="en-US" dirty="0" smtClean="0"/>
          </a:p>
          <a:p>
            <a:pPr lvl="1" eaLnBrk="1" fontAlgn="auto" hangingPunct="1">
              <a:spcAft>
                <a:spcPts val="0"/>
              </a:spcAft>
              <a:buFont typeface="Arial" pitchFamily="34" charset="0"/>
              <a:buChar char="–"/>
              <a:defRPr/>
            </a:pPr>
            <a:r>
              <a:rPr lang="en-US" dirty="0" err="1" smtClean="0"/>
              <a:t>Pasal</a:t>
            </a:r>
            <a:r>
              <a:rPr lang="en-US" dirty="0" smtClean="0"/>
              <a:t> 4</a:t>
            </a:r>
          </a:p>
          <a:p>
            <a:pPr lvl="2" eaLnBrk="1" fontAlgn="auto" hangingPunct="1">
              <a:spcAft>
                <a:spcPts val="0"/>
              </a:spcAft>
              <a:buFont typeface="Arial" pitchFamily="34" charset="0"/>
              <a:buChar char="•"/>
              <a:defRPr/>
            </a:pPr>
            <a:r>
              <a:rPr lang="en-US" dirty="0" smtClean="0"/>
              <a:t>9 </a:t>
            </a:r>
            <a:r>
              <a:rPr lang="en-US" dirty="0" err="1" smtClean="0"/>
              <a:t>butir</a:t>
            </a:r>
            <a:endParaRPr lang="en-US" dirty="0" smtClean="0"/>
          </a:p>
          <a:p>
            <a:pPr eaLnBrk="1" fontAlgn="auto" hangingPunct="1">
              <a:spcAft>
                <a:spcPts val="0"/>
              </a:spcAft>
              <a:buFont typeface="Arial" pitchFamily="34" charset="0"/>
              <a:buChar char="•"/>
              <a:defRPr/>
            </a:pPr>
            <a:r>
              <a:rPr lang="en-US" dirty="0" err="1" smtClean="0"/>
              <a:t>Kewajiban</a:t>
            </a:r>
            <a:r>
              <a:rPr lang="en-US" dirty="0" smtClean="0"/>
              <a:t> </a:t>
            </a:r>
            <a:r>
              <a:rPr lang="en-US" dirty="0" err="1" smtClean="0"/>
              <a:t>konsumen</a:t>
            </a:r>
            <a:endParaRPr lang="en-US" dirty="0" smtClean="0"/>
          </a:p>
          <a:p>
            <a:pPr lvl="1" eaLnBrk="1" fontAlgn="auto" hangingPunct="1">
              <a:spcAft>
                <a:spcPts val="0"/>
              </a:spcAft>
              <a:buFont typeface="Arial" pitchFamily="34" charset="0"/>
              <a:buChar char="–"/>
              <a:defRPr/>
            </a:pPr>
            <a:r>
              <a:rPr lang="en-US" dirty="0" err="1" smtClean="0"/>
              <a:t>Pasal</a:t>
            </a:r>
            <a:r>
              <a:rPr lang="en-US" dirty="0" smtClean="0"/>
              <a:t> 5</a:t>
            </a:r>
          </a:p>
          <a:p>
            <a:pPr eaLnBrk="1" fontAlgn="auto" hangingPunct="1">
              <a:spcAft>
                <a:spcPts val="0"/>
              </a:spcAft>
              <a:buFont typeface="Arial" pitchFamily="34" charset="0"/>
              <a:buChar char="•"/>
              <a:defRPr/>
            </a:pPr>
            <a:r>
              <a:rPr lang="en-US" dirty="0" err="1" smtClean="0"/>
              <a:t>Hak</a:t>
            </a:r>
            <a:r>
              <a:rPr lang="en-US" dirty="0" smtClean="0"/>
              <a:t> </a:t>
            </a:r>
            <a:r>
              <a:rPr lang="en-US" dirty="0" err="1" smtClean="0"/>
              <a:t>pelaku</a:t>
            </a:r>
            <a:r>
              <a:rPr lang="en-US" dirty="0" smtClean="0"/>
              <a:t> </a:t>
            </a:r>
            <a:r>
              <a:rPr lang="en-US" dirty="0" err="1" smtClean="0"/>
              <a:t>usaha</a:t>
            </a:r>
            <a:endParaRPr lang="en-US" dirty="0" smtClean="0"/>
          </a:p>
          <a:p>
            <a:pPr lvl="1" eaLnBrk="1" fontAlgn="auto" hangingPunct="1">
              <a:spcAft>
                <a:spcPts val="0"/>
              </a:spcAft>
              <a:buFont typeface="Arial" pitchFamily="34" charset="0"/>
              <a:buChar char="–"/>
              <a:defRPr/>
            </a:pPr>
            <a:r>
              <a:rPr lang="en-US" dirty="0" err="1" smtClean="0"/>
              <a:t>Pasal</a:t>
            </a:r>
            <a:r>
              <a:rPr lang="en-US" dirty="0" smtClean="0"/>
              <a:t> 6</a:t>
            </a:r>
          </a:p>
          <a:p>
            <a:pPr eaLnBrk="1" fontAlgn="auto" hangingPunct="1">
              <a:spcAft>
                <a:spcPts val="0"/>
              </a:spcAft>
              <a:buFont typeface="Arial" pitchFamily="34" charset="0"/>
              <a:buChar char="•"/>
              <a:defRPr/>
            </a:pPr>
            <a:r>
              <a:rPr lang="en-US" dirty="0" err="1" smtClean="0"/>
              <a:t>Kewajiban</a:t>
            </a:r>
            <a:r>
              <a:rPr lang="en-US" dirty="0" smtClean="0"/>
              <a:t> </a:t>
            </a:r>
            <a:r>
              <a:rPr lang="en-US" dirty="0" err="1" smtClean="0"/>
              <a:t>pelaku</a:t>
            </a:r>
            <a:r>
              <a:rPr lang="en-US" dirty="0" smtClean="0"/>
              <a:t> </a:t>
            </a:r>
            <a:r>
              <a:rPr lang="en-US" dirty="0" err="1" smtClean="0"/>
              <a:t>usaha</a:t>
            </a:r>
            <a:endParaRPr lang="en-US" dirty="0" smtClean="0"/>
          </a:p>
          <a:p>
            <a:pPr lvl="1" eaLnBrk="1" fontAlgn="auto" hangingPunct="1">
              <a:spcAft>
                <a:spcPts val="0"/>
              </a:spcAft>
              <a:buFont typeface="Arial" pitchFamily="34" charset="0"/>
              <a:buChar char="–"/>
              <a:defRPr/>
            </a:pPr>
            <a:r>
              <a:rPr lang="en-US" dirty="0" err="1" smtClean="0"/>
              <a:t>Pasal</a:t>
            </a:r>
            <a:r>
              <a:rPr lang="en-US" dirty="0" smtClean="0"/>
              <a:t> 7</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normAutofit/>
          </a:bodyPr>
          <a:lstStyle/>
          <a:p>
            <a:pPr>
              <a:defRPr/>
            </a:pPr>
            <a:fld id="{DEF1B567-B6E4-4767-B2E1-4FDD46846928}" type="slidenum">
              <a:rPr lang="en-US"/>
              <a:pPr>
                <a:defRPr/>
              </a:pPr>
              <a:t>53</a:t>
            </a:fld>
            <a:endParaRPr lang="en-US"/>
          </a:p>
        </p:txBody>
      </p:sp>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UUPK</a:t>
            </a:r>
            <a:br>
              <a:rPr lang="en-US" dirty="0" smtClean="0"/>
            </a:br>
            <a:r>
              <a:rPr lang="en-US" dirty="0" err="1" smtClean="0"/>
              <a:t>Hak</a:t>
            </a:r>
            <a:r>
              <a:rPr lang="en-US" dirty="0" smtClean="0"/>
              <a:t> &amp; </a:t>
            </a:r>
            <a:r>
              <a:rPr lang="en-US" dirty="0" err="1" smtClean="0"/>
              <a:t>Kewajiban</a:t>
            </a:r>
            <a:endParaRPr lang="en-US" dirty="0"/>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p:txBody>
          <a:bodyPr>
            <a:normAutofit lnSpcReduction="10000"/>
          </a:bodyPr>
          <a:lstStyle/>
          <a:p>
            <a:pPr eaLnBrk="1" hangingPunct="1"/>
            <a:r>
              <a:rPr lang="en-US" sz="2600" dirty="0" err="1" smtClean="0"/>
              <a:t>Penerapan</a:t>
            </a:r>
            <a:r>
              <a:rPr lang="en-US" sz="2600" dirty="0" smtClean="0"/>
              <a:t> </a:t>
            </a:r>
            <a:r>
              <a:rPr lang="en-US" sz="2600" dirty="0" err="1" smtClean="0"/>
              <a:t>asas</a:t>
            </a:r>
            <a:r>
              <a:rPr lang="en-US" sz="2600" dirty="0" smtClean="0"/>
              <a:t> </a:t>
            </a:r>
            <a:r>
              <a:rPr lang="en-US" sz="2600" dirty="0" err="1" smtClean="0"/>
              <a:t>beban</a:t>
            </a:r>
            <a:r>
              <a:rPr lang="en-US" sz="2600" dirty="0" smtClean="0"/>
              <a:t> </a:t>
            </a:r>
            <a:r>
              <a:rPr lang="en-US" sz="2600" dirty="0" err="1" smtClean="0"/>
              <a:t>pembuktian</a:t>
            </a:r>
            <a:r>
              <a:rPr lang="en-US" sz="2600" dirty="0" smtClean="0"/>
              <a:t> </a:t>
            </a:r>
            <a:r>
              <a:rPr lang="en-US" sz="2600" dirty="0" err="1" smtClean="0"/>
              <a:t>terbalik</a:t>
            </a:r>
            <a:r>
              <a:rPr lang="en-US" sz="2600" dirty="0" smtClean="0"/>
              <a:t> </a:t>
            </a:r>
            <a:r>
              <a:rPr lang="en-US" sz="2600" dirty="0" err="1" smtClean="0"/>
              <a:t>dalam</a:t>
            </a:r>
            <a:r>
              <a:rPr lang="en-US" sz="2600" dirty="0" smtClean="0"/>
              <a:t> </a:t>
            </a:r>
            <a:r>
              <a:rPr lang="en-US" sz="2600" dirty="0" err="1" smtClean="0"/>
              <a:t>hukum</a:t>
            </a:r>
            <a:r>
              <a:rPr lang="en-US" sz="2600" dirty="0" smtClean="0"/>
              <a:t> </a:t>
            </a:r>
            <a:r>
              <a:rPr lang="en-US" sz="2600" dirty="0" err="1" smtClean="0"/>
              <a:t>pidana</a:t>
            </a:r>
            <a:r>
              <a:rPr lang="en-US" sz="2600" dirty="0" smtClean="0"/>
              <a:t> – </a:t>
            </a:r>
            <a:r>
              <a:rPr lang="en-US" sz="2600" dirty="0" err="1" smtClean="0"/>
              <a:t>Pembuktian</a:t>
            </a:r>
            <a:r>
              <a:rPr lang="en-US" sz="2600" dirty="0" smtClean="0"/>
              <a:t> </a:t>
            </a:r>
            <a:r>
              <a:rPr lang="en-US" sz="2600" dirty="0" err="1" smtClean="0"/>
              <a:t>terhadap</a:t>
            </a:r>
            <a:r>
              <a:rPr lang="en-US" sz="2600" dirty="0" smtClean="0"/>
              <a:t> </a:t>
            </a:r>
            <a:r>
              <a:rPr lang="en-US" sz="2600" dirty="0" err="1" smtClean="0"/>
              <a:t>ada</a:t>
            </a:r>
            <a:r>
              <a:rPr lang="en-US" sz="2600" dirty="0" smtClean="0"/>
              <a:t>/</a:t>
            </a:r>
            <a:r>
              <a:rPr lang="en-US" sz="2600" dirty="0" err="1" smtClean="0"/>
              <a:t>tidaknya</a:t>
            </a:r>
            <a:r>
              <a:rPr lang="en-US" sz="2600" dirty="0" smtClean="0"/>
              <a:t> </a:t>
            </a:r>
            <a:r>
              <a:rPr lang="en-US" sz="2600" dirty="0" err="1" smtClean="0"/>
              <a:t>unsur</a:t>
            </a:r>
            <a:r>
              <a:rPr lang="en-US" sz="2600" dirty="0" smtClean="0"/>
              <a:t> </a:t>
            </a:r>
            <a:r>
              <a:rPr lang="en-US" sz="2600" dirty="0" err="1" smtClean="0"/>
              <a:t>kesalahan</a:t>
            </a:r>
            <a:r>
              <a:rPr lang="en-US" sz="2600" dirty="0" smtClean="0"/>
              <a:t> </a:t>
            </a:r>
            <a:r>
              <a:rPr lang="en-US" sz="2600" dirty="0" err="1" smtClean="0"/>
              <a:t>dalam</a:t>
            </a:r>
            <a:r>
              <a:rPr lang="en-US" sz="2600" dirty="0" smtClean="0"/>
              <a:t> </a:t>
            </a:r>
            <a:r>
              <a:rPr lang="en-US" sz="2600" dirty="0" err="1" smtClean="0"/>
              <a:t>kasus</a:t>
            </a:r>
            <a:r>
              <a:rPr lang="en-US" sz="2600" dirty="0" smtClean="0"/>
              <a:t> </a:t>
            </a:r>
            <a:r>
              <a:rPr lang="en-US" sz="2600" dirty="0" err="1" smtClean="0"/>
              <a:t>pidana</a:t>
            </a:r>
            <a:r>
              <a:rPr lang="en-US" sz="2600" dirty="0" smtClean="0"/>
              <a:t>, </a:t>
            </a:r>
            <a:r>
              <a:rPr lang="en-US" sz="2600" dirty="0" err="1" smtClean="0"/>
              <a:t>merupakan</a:t>
            </a:r>
            <a:r>
              <a:rPr lang="en-US" sz="2600" dirty="0" smtClean="0"/>
              <a:t> </a:t>
            </a:r>
            <a:r>
              <a:rPr lang="en-US" sz="2600" dirty="0" err="1" smtClean="0"/>
              <a:t>beban</a:t>
            </a:r>
            <a:r>
              <a:rPr lang="en-US" sz="2600" dirty="0" smtClean="0"/>
              <a:t> </a:t>
            </a:r>
            <a:r>
              <a:rPr lang="en-US" sz="2600" dirty="0" err="1" smtClean="0"/>
              <a:t>dan</a:t>
            </a:r>
            <a:r>
              <a:rPr lang="en-US" sz="2600" dirty="0" smtClean="0"/>
              <a:t> </a:t>
            </a:r>
            <a:r>
              <a:rPr lang="en-US" sz="2600" dirty="0" err="1" smtClean="0"/>
              <a:t>tanggung</a:t>
            </a:r>
            <a:r>
              <a:rPr lang="en-US" sz="2600" dirty="0" smtClean="0"/>
              <a:t> </a:t>
            </a:r>
            <a:r>
              <a:rPr lang="en-US" sz="2600" dirty="0" err="1" smtClean="0"/>
              <a:t>jawab</a:t>
            </a:r>
            <a:r>
              <a:rPr lang="en-US" sz="2600" dirty="0" smtClean="0"/>
              <a:t> </a:t>
            </a:r>
            <a:r>
              <a:rPr lang="en-US" sz="2600" dirty="0" err="1" smtClean="0"/>
              <a:t>pelaku</a:t>
            </a:r>
            <a:r>
              <a:rPr lang="en-US" sz="2600" dirty="0" smtClean="0"/>
              <a:t> </a:t>
            </a:r>
            <a:r>
              <a:rPr lang="en-US" sz="2600" dirty="0" err="1" smtClean="0"/>
              <a:t>usaha</a:t>
            </a:r>
            <a:r>
              <a:rPr lang="en-US" sz="2600" dirty="0" smtClean="0"/>
              <a:t> (</a:t>
            </a:r>
            <a:r>
              <a:rPr lang="en-US" sz="2600" dirty="0" err="1" smtClean="0"/>
              <a:t>Pasal</a:t>
            </a:r>
            <a:r>
              <a:rPr lang="en-US" sz="2600" dirty="0" smtClean="0"/>
              <a:t> 22 UUPK).</a:t>
            </a:r>
          </a:p>
          <a:p>
            <a:pPr lvl="1" eaLnBrk="1" hangingPunct="1"/>
            <a:r>
              <a:rPr lang="en-US" sz="2600" dirty="0" err="1" smtClean="0"/>
              <a:t>Isu</a:t>
            </a:r>
            <a:r>
              <a:rPr lang="en-US" sz="2600" dirty="0" smtClean="0"/>
              <a:t> HAM </a:t>
            </a:r>
            <a:r>
              <a:rPr lang="en-US" sz="2600" dirty="0" err="1" smtClean="0"/>
              <a:t>pelaku</a:t>
            </a:r>
            <a:r>
              <a:rPr lang="en-US" sz="2600" dirty="0" smtClean="0"/>
              <a:t> </a:t>
            </a:r>
            <a:r>
              <a:rPr lang="en-US" sz="2600" dirty="0" err="1" smtClean="0"/>
              <a:t>usaha</a:t>
            </a:r>
            <a:r>
              <a:rPr lang="en-US" sz="2600" dirty="0" smtClean="0"/>
              <a:t> </a:t>
            </a:r>
            <a:r>
              <a:rPr lang="en-US" sz="2600" dirty="0" err="1" smtClean="0"/>
              <a:t>dalam</a:t>
            </a:r>
            <a:r>
              <a:rPr lang="en-US" sz="2600" dirty="0" smtClean="0"/>
              <a:t> </a:t>
            </a:r>
            <a:r>
              <a:rPr lang="en-US" sz="2600" dirty="0" err="1" smtClean="0"/>
              <a:t>posisi</a:t>
            </a:r>
            <a:r>
              <a:rPr lang="en-US" sz="2600" dirty="0" smtClean="0"/>
              <a:t> </a:t>
            </a:r>
            <a:r>
              <a:rPr lang="en-US" sz="2600" dirty="0" err="1" smtClean="0"/>
              <a:t>pihak</a:t>
            </a:r>
            <a:r>
              <a:rPr lang="en-US" sz="2600" dirty="0" smtClean="0"/>
              <a:t> yang </a:t>
            </a:r>
            <a:r>
              <a:rPr lang="en-US" sz="2600" dirty="0" err="1" smtClean="0"/>
              <a:t>bersalah</a:t>
            </a:r>
            <a:r>
              <a:rPr lang="en-US" sz="2600" dirty="0" smtClean="0"/>
              <a:t> &gt;&lt; </a:t>
            </a:r>
            <a:r>
              <a:rPr lang="en-US" sz="2600" i="1" dirty="0" smtClean="0"/>
              <a:t>presumption of innocence.</a:t>
            </a:r>
          </a:p>
          <a:p>
            <a:pPr lvl="1" eaLnBrk="1" hangingPunct="1"/>
            <a:r>
              <a:rPr lang="en-US" sz="2600" dirty="0" err="1" smtClean="0"/>
              <a:t>Dinilai</a:t>
            </a:r>
            <a:r>
              <a:rPr lang="en-US" sz="2600" dirty="0" smtClean="0"/>
              <a:t> </a:t>
            </a:r>
            <a:r>
              <a:rPr lang="en-US" sz="2600" i="1" dirty="0" smtClean="0"/>
              <a:t>fair</a:t>
            </a:r>
            <a:r>
              <a:rPr lang="en-US" sz="2600" dirty="0" smtClean="0"/>
              <a:t> </a:t>
            </a:r>
            <a:r>
              <a:rPr lang="en-US" sz="2600" dirty="0" err="1" smtClean="0"/>
              <a:t>bagi</a:t>
            </a:r>
            <a:r>
              <a:rPr lang="en-US" sz="2600" dirty="0" smtClean="0"/>
              <a:t> </a:t>
            </a:r>
            <a:r>
              <a:rPr lang="en-US" sz="2600" dirty="0" err="1" smtClean="0"/>
              <a:t>konsumen</a:t>
            </a:r>
            <a:r>
              <a:rPr lang="en-US" sz="2600" dirty="0" smtClean="0"/>
              <a:t> </a:t>
            </a:r>
            <a:r>
              <a:rPr lang="en-US" sz="2600" dirty="0" err="1" smtClean="0"/>
              <a:t>karena</a:t>
            </a:r>
            <a:r>
              <a:rPr lang="en-US" sz="2600" dirty="0" smtClean="0"/>
              <a:t> </a:t>
            </a:r>
            <a:r>
              <a:rPr lang="en-US" sz="2600" dirty="0" err="1" smtClean="0"/>
              <a:t>pelaku</a:t>
            </a:r>
            <a:r>
              <a:rPr lang="en-US" sz="2600" dirty="0" smtClean="0"/>
              <a:t> </a:t>
            </a:r>
            <a:r>
              <a:rPr lang="en-US" sz="2600" dirty="0" err="1" smtClean="0"/>
              <a:t>uaha</a:t>
            </a:r>
            <a:r>
              <a:rPr lang="en-US" sz="2600" dirty="0" smtClean="0"/>
              <a:t> </a:t>
            </a:r>
            <a:r>
              <a:rPr lang="en-US" sz="2600" dirty="0" err="1" smtClean="0"/>
              <a:t>mempunyai</a:t>
            </a:r>
            <a:r>
              <a:rPr lang="en-US" sz="2600" dirty="0" smtClean="0"/>
              <a:t> </a:t>
            </a:r>
            <a:r>
              <a:rPr lang="en-US" sz="2600" dirty="0" err="1" smtClean="0"/>
              <a:t>akses</a:t>
            </a:r>
            <a:r>
              <a:rPr lang="en-US" sz="2600" dirty="0" smtClean="0"/>
              <a:t> yang </a:t>
            </a:r>
            <a:r>
              <a:rPr lang="en-US" sz="2600" dirty="0" err="1" smtClean="0"/>
              <a:t>lebih</a:t>
            </a:r>
            <a:r>
              <a:rPr lang="en-US" sz="2600" dirty="0" smtClean="0"/>
              <a:t> </a:t>
            </a:r>
            <a:r>
              <a:rPr lang="en-US" sz="2600" dirty="0" err="1" smtClean="0"/>
              <a:t>besar</a:t>
            </a:r>
            <a:r>
              <a:rPr lang="en-US" sz="2600" dirty="0" smtClean="0"/>
              <a:t> </a:t>
            </a:r>
            <a:r>
              <a:rPr lang="en-US" sz="2600" dirty="0" err="1" smtClean="0"/>
              <a:t>atas</a:t>
            </a:r>
            <a:r>
              <a:rPr lang="en-US" sz="2600" dirty="0" smtClean="0"/>
              <a:t> </a:t>
            </a:r>
            <a:r>
              <a:rPr lang="en-US" sz="2600" dirty="0" err="1" smtClean="0"/>
              <a:t>produk</a:t>
            </a:r>
            <a:r>
              <a:rPr lang="en-US" sz="2600" dirty="0" smtClean="0"/>
              <a:t> </a:t>
            </a:r>
            <a:r>
              <a:rPr lang="en-US" sz="2600" dirty="0" err="1" smtClean="0"/>
              <a:t>dan</a:t>
            </a:r>
            <a:r>
              <a:rPr lang="en-US" sz="2600" dirty="0" smtClean="0"/>
              <a:t> </a:t>
            </a:r>
            <a:r>
              <a:rPr lang="en-US" sz="2600" dirty="0" err="1" smtClean="0"/>
              <a:t>proses</a:t>
            </a:r>
            <a:r>
              <a:rPr lang="en-US" sz="2600" dirty="0" smtClean="0"/>
              <a:t> </a:t>
            </a:r>
            <a:r>
              <a:rPr lang="en-US" sz="2600" dirty="0" err="1" smtClean="0"/>
              <a:t>dari</a:t>
            </a:r>
            <a:r>
              <a:rPr lang="en-US" sz="2600" dirty="0" smtClean="0"/>
              <a:t> </a:t>
            </a:r>
            <a:r>
              <a:rPr lang="en-US" sz="2600" dirty="0" err="1" smtClean="0"/>
              <a:t>barang</a:t>
            </a:r>
            <a:r>
              <a:rPr lang="en-US" sz="2600" dirty="0" smtClean="0"/>
              <a:t> </a:t>
            </a:r>
            <a:r>
              <a:rPr lang="en-US" sz="2600" dirty="0" err="1" smtClean="0"/>
              <a:t>dan</a:t>
            </a:r>
            <a:r>
              <a:rPr lang="en-US" sz="2600" dirty="0" smtClean="0"/>
              <a:t>/</a:t>
            </a:r>
            <a:r>
              <a:rPr lang="en-US" sz="2600" dirty="0" err="1" smtClean="0"/>
              <a:t>atau</a:t>
            </a:r>
            <a:r>
              <a:rPr lang="en-US" sz="2600" dirty="0" smtClean="0"/>
              <a:t> </a:t>
            </a:r>
            <a:r>
              <a:rPr lang="en-US" sz="2600" dirty="0" err="1" smtClean="0"/>
              <a:t>jasa</a:t>
            </a:r>
            <a:r>
              <a:rPr lang="en-US" sz="2600" dirty="0" smtClean="0"/>
              <a:t> yang </a:t>
            </a:r>
            <a:r>
              <a:rPr lang="en-US" sz="2600" dirty="0" err="1" smtClean="0"/>
              <a:t>dihasilkan</a:t>
            </a:r>
            <a:r>
              <a:rPr lang="en-US" sz="2600" dirty="0" smtClean="0"/>
              <a:t>.</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normAutofit/>
          </a:bodyPr>
          <a:lstStyle/>
          <a:p>
            <a:pPr>
              <a:defRPr/>
            </a:pPr>
            <a:fld id="{C4D29AFB-1CB7-49C9-BD1E-A2F39AD66DCC}" type="slidenum">
              <a:rPr lang="en-US"/>
              <a:pPr>
                <a:defRPr/>
              </a:pPr>
              <a:t>54</a:t>
            </a:fld>
            <a:endParaRPr lang="en-US"/>
          </a:p>
        </p:txBody>
      </p:sp>
      <p:sp>
        <p:nvSpPr>
          <p:cNvPr id="19458" name="Rectangle 2"/>
          <p:cNvSpPr>
            <a:spLocks noGrp="1" noChangeArrowheads="1"/>
          </p:cNvSpPr>
          <p:nvPr>
            <p:ph type="title"/>
          </p:nvPr>
        </p:nvSpPr>
        <p:spPr/>
        <p:txBody>
          <a:bodyPr/>
          <a:lstStyle/>
          <a:p>
            <a:pPr eaLnBrk="1" hangingPunct="1"/>
            <a:r>
              <a:rPr lang="en-US" dirty="0" smtClean="0"/>
              <a:t>UUPK</a:t>
            </a:r>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7" name="Rectangle 3"/>
          <p:cNvSpPr>
            <a:spLocks noGrp="1" noChangeArrowheads="1"/>
          </p:cNvSpPr>
          <p:nvPr>
            <p:ph idx="1"/>
          </p:nvPr>
        </p:nvSpPr>
        <p:spPr/>
        <p:txBody>
          <a:bodyPr rtlCol="0">
            <a:normAutofit fontScale="92500"/>
          </a:bodyPr>
          <a:lstStyle/>
          <a:p>
            <a:pPr marL="548640" indent="-411480" eaLnBrk="1" fontAlgn="auto" hangingPunct="1">
              <a:spcAft>
                <a:spcPts val="0"/>
              </a:spcAft>
              <a:buClr>
                <a:schemeClr val="tx1">
                  <a:shade val="95000"/>
                </a:schemeClr>
              </a:buClr>
              <a:buFont typeface="Wingdings 2"/>
              <a:buChar char=""/>
              <a:defRPr/>
            </a:pPr>
            <a:r>
              <a:rPr lang="en-US" sz="2200" dirty="0" err="1"/>
              <a:t>Definisi</a:t>
            </a:r>
            <a:r>
              <a:rPr lang="en-US" sz="2200" dirty="0"/>
              <a:t> </a:t>
            </a:r>
            <a:r>
              <a:rPr lang="en-US" sz="2200" dirty="0" err="1"/>
              <a:t>barang</a:t>
            </a:r>
            <a:endParaRPr lang="en-US" sz="2200" dirty="0"/>
          </a:p>
          <a:p>
            <a:pPr marL="868680" lvl="1" indent="-283464" eaLnBrk="1" fontAlgn="auto" hangingPunct="1">
              <a:spcAft>
                <a:spcPts val="0"/>
              </a:spcAft>
              <a:buFont typeface="Wingdings 2"/>
              <a:buChar char=""/>
              <a:defRPr/>
            </a:pPr>
            <a:r>
              <a:rPr lang="en-US" sz="2200" dirty="0" smtClean="0"/>
              <a:t>“</a:t>
            </a:r>
            <a:r>
              <a:rPr lang="en-US" sz="2200" dirty="0" err="1" smtClean="0"/>
              <a:t>Setiap</a:t>
            </a:r>
            <a:r>
              <a:rPr lang="en-US" sz="2200" dirty="0" smtClean="0"/>
              <a:t> </a:t>
            </a:r>
            <a:r>
              <a:rPr lang="en-US" sz="2200" dirty="0" err="1" smtClean="0"/>
              <a:t>benda</a:t>
            </a:r>
            <a:r>
              <a:rPr lang="en-US" sz="2200" dirty="0" smtClean="0"/>
              <a:t>, </a:t>
            </a:r>
            <a:r>
              <a:rPr lang="en-US" sz="2200" dirty="0" err="1"/>
              <a:t>baik</a:t>
            </a:r>
            <a:r>
              <a:rPr lang="en-US" sz="2200" dirty="0"/>
              <a:t> </a:t>
            </a:r>
            <a:r>
              <a:rPr lang="en-US" sz="2200" dirty="0" err="1"/>
              <a:t>berwujud</a:t>
            </a:r>
            <a:r>
              <a:rPr lang="en-US" sz="2200" dirty="0"/>
              <a:t> </a:t>
            </a:r>
            <a:r>
              <a:rPr lang="en-US" sz="2200" dirty="0" err="1"/>
              <a:t>maupun</a:t>
            </a:r>
            <a:r>
              <a:rPr lang="en-US" sz="2200" dirty="0"/>
              <a:t> </a:t>
            </a:r>
            <a:r>
              <a:rPr lang="en-US" sz="2200" dirty="0" err="1"/>
              <a:t>tidak</a:t>
            </a:r>
            <a:r>
              <a:rPr lang="en-US" sz="2200" dirty="0"/>
              <a:t> </a:t>
            </a:r>
            <a:r>
              <a:rPr lang="en-US" sz="2200" dirty="0" err="1"/>
              <a:t>berwujud</a:t>
            </a:r>
            <a:r>
              <a:rPr lang="en-US" sz="2200" dirty="0"/>
              <a:t>, </a:t>
            </a:r>
            <a:r>
              <a:rPr lang="en-US" sz="2200" dirty="0" err="1"/>
              <a:t>baik</a:t>
            </a:r>
            <a:r>
              <a:rPr lang="en-US" sz="2200" dirty="0"/>
              <a:t> </a:t>
            </a:r>
            <a:r>
              <a:rPr lang="en-US" sz="2200" dirty="0" err="1"/>
              <a:t>bergerak</a:t>
            </a:r>
            <a:r>
              <a:rPr lang="en-US" sz="2200" dirty="0"/>
              <a:t> </a:t>
            </a:r>
            <a:r>
              <a:rPr lang="en-US" sz="2200" dirty="0" err="1"/>
              <a:t>maupun</a:t>
            </a:r>
            <a:r>
              <a:rPr lang="en-US" sz="2200" dirty="0"/>
              <a:t> </a:t>
            </a:r>
            <a:r>
              <a:rPr lang="en-US" sz="2200" dirty="0" err="1"/>
              <a:t>tidak</a:t>
            </a:r>
            <a:r>
              <a:rPr lang="en-US" sz="2200" dirty="0"/>
              <a:t> </a:t>
            </a:r>
            <a:r>
              <a:rPr lang="en-US" sz="2200" dirty="0" err="1"/>
              <a:t>bergerak</a:t>
            </a:r>
            <a:r>
              <a:rPr lang="en-US" sz="2200" dirty="0"/>
              <a:t>, </a:t>
            </a:r>
            <a:r>
              <a:rPr lang="en-US" sz="2200" dirty="0" err="1"/>
              <a:t>dapat</a:t>
            </a:r>
            <a:r>
              <a:rPr lang="en-US" sz="2200" dirty="0"/>
              <a:t> </a:t>
            </a:r>
            <a:r>
              <a:rPr lang="en-US" sz="2200" dirty="0" err="1"/>
              <a:t>dihabiskan</a:t>
            </a:r>
            <a:r>
              <a:rPr lang="en-US" sz="2200" dirty="0"/>
              <a:t> </a:t>
            </a:r>
            <a:r>
              <a:rPr lang="en-US" sz="2200" dirty="0" err="1"/>
              <a:t>maupun</a:t>
            </a:r>
            <a:r>
              <a:rPr lang="en-US" sz="2200" dirty="0"/>
              <a:t> </a:t>
            </a:r>
            <a:r>
              <a:rPr lang="en-US" sz="2200" dirty="0" err="1"/>
              <a:t>tidak</a:t>
            </a:r>
            <a:r>
              <a:rPr lang="en-US" sz="2200" dirty="0"/>
              <a:t> </a:t>
            </a:r>
            <a:r>
              <a:rPr lang="en-US" sz="2200" dirty="0" err="1"/>
              <a:t>dapat</a:t>
            </a:r>
            <a:r>
              <a:rPr lang="en-US" sz="2200" dirty="0"/>
              <a:t> </a:t>
            </a:r>
            <a:r>
              <a:rPr lang="en-US" sz="2200" dirty="0" err="1"/>
              <a:t>dihabiskan</a:t>
            </a:r>
            <a:r>
              <a:rPr lang="en-US" sz="2200" dirty="0"/>
              <a:t>, yang </a:t>
            </a:r>
            <a:r>
              <a:rPr lang="en-US" sz="2200" dirty="0" err="1"/>
              <a:t>dapat</a:t>
            </a:r>
            <a:r>
              <a:rPr lang="en-US" sz="2200" dirty="0"/>
              <a:t> </a:t>
            </a:r>
            <a:r>
              <a:rPr lang="en-US" sz="2200" dirty="0" err="1"/>
              <a:t>diperdagangkan</a:t>
            </a:r>
            <a:r>
              <a:rPr lang="en-US" sz="2200" dirty="0"/>
              <a:t>, </a:t>
            </a:r>
            <a:r>
              <a:rPr lang="en-US" sz="2200" dirty="0" err="1"/>
              <a:t>dipakai</a:t>
            </a:r>
            <a:r>
              <a:rPr lang="en-US" sz="2200" dirty="0"/>
              <a:t>, </a:t>
            </a:r>
            <a:r>
              <a:rPr lang="en-US" sz="2200" dirty="0" err="1" smtClean="0"/>
              <a:t>dipergunakan</a:t>
            </a:r>
            <a:r>
              <a:rPr lang="en-US" sz="2200" dirty="0" smtClean="0"/>
              <a:t>, </a:t>
            </a:r>
            <a:r>
              <a:rPr lang="en-US" sz="2200" dirty="0" err="1"/>
              <a:t>atau</a:t>
            </a:r>
            <a:r>
              <a:rPr lang="en-US" sz="2200" dirty="0"/>
              <a:t> </a:t>
            </a:r>
            <a:r>
              <a:rPr lang="en-US" sz="2200" dirty="0" err="1"/>
              <a:t>dimanfaatkan</a:t>
            </a:r>
            <a:r>
              <a:rPr lang="en-US" sz="2200" dirty="0"/>
              <a:t> </a:t>
            </a:r>
            <a:r>
              <a:rPr lang="en-US" sz="2200" dirty="0" err="1"/>
              <a:t>oleh</a:t>
            </a:r>
            <a:r>
              <a:rPr lang="en-US" sz="2200" dirty="0"/>
              <a:t> </a:t>
            </a:r>
            <a:r>
              <a:rPr lang="en-US" sz="2200" dirty="0" err="1" smtClean="0"/>
              <a:t>konsumen</a:t>
            </a:r>
            <a:r>
              <a:rPr lang="en-US" sz="2200" dirty="0" smtClean="0"/>
              <a:t>”.</a:t>
            </a:r>
            <a:endParaRPr lang="en-US" sz="2200" dirty="0"/>
          </a:p>
          <a:p>
            <a:pPr marL="868680" lvl="1" indent="-283464" eaLnBrk="1" fontAlgn="auto" hangingPunct="1">
              <a:spcAft>
                <a:spcPts val="0"/>
              </a:spcAft>
              <a:buFont typeface="Wingdings 2"/>
              <a:buChar char=""/>
              <a:defRPr/>
            </a:pPr>
            <a:r>
              <a:rPr lang="en-US" sz="2200" dirty="0"/>
              <a:t>Di </a:t>
            </a:r>
            <a:r>
              <a:rPr lang="en-US" sz="2200" dirty="0" err="1"/>
              <a:t>Eropa</a:t>
            </a:r>
            <a:endParaRPr lang="en-US" sz="2200" dirty="0"/>
          </a:p>
          <a:p>
            <a:pPr marL="1133856" lvl="2" eaLnBrk="1" fontAlgn="auto" hangingPunct="1">
              <a:spcAft>
                <a:spcPts val="0"/>
              </a:spcAft>
              <a:buFont typeface="Wingdings"/>
              <a:buChar char=""/>
              <a:defRPr/>
            </a:pPr>
            <a:r>
              <a:rPr lang="en-US" dirty="0" err="1"/>
              <a:t>Dikecualikan</a:t>
            </a:r>
            <a:r>
              <a:rPr lang="en-US" dirty="0"/>
              <a:t>:</a:t>
            </a:r>
          </a:p>
          <a:p>
            <a:pPr marL="1353312" lvl="3" indent="-182880" eaLnBrk="1" fontAlgn="auto" hangingPunct="1">
              <a:spcAft>
                <a:spcPts val="0"/>
              </a:spcAft>
              <a:buFont typeface="Wingdings 3"/>
              <a:buChar char=""/>
              <a:defRPr/>
            </a:pPr>
            <a:r>
              <a:rPr lang="en-US" sz="2200" i="1" dirty="0"/>
              <a:t>Agricultural product</a:t>
            </a:r>
            <a:r>
              <a:rPr lang="en-US" sz="2200" dirty="0"/>
              <a:t> (</a:t>
            </a:r>
            <a:r>
              <a:rPr lang="en-US" sz="2200" dirty="0" err="1"/>
              <a:t>apabila</a:t>
            </a:r>
            <a:r>
              <a:rPr lang="en-US" sz="2200" dirty="0"/>
              <a:t> </a:t>
            </a:r>
            <a:r>
              <a:rPr lang="en-US" sz="2200" dirty="0" err="1"/>
              <a:t>produk</a:t>
            </a:r>
            <a:r>
              <a:rPr lang="en-US" sz="2200" dirty="0"/>
              <a:t> </a:t>
            </a:r>
            <a:r>
              <a:rPr lang="en-US" sz="2200" dirty="0" err="1"/>
              <a:t>hasil</a:t>
            </a:r>
            <a:r>
              <a:rPr lang="en-US" sz="2200" dirty="0"/>
              <a:t> </a:t>
            </a:r>
            <a:r>
              <a:rPr lang="en-US" sz="2200" dirty="0" err="1"/>
              <a:t>pertanian</a:t>
            </a:r>
            <a:r>
              <a:rPr lang="en-US" sz="2200" dirty="0"/>
              <a:t> </a:t>
            </a:r>
            <a:r>
              <a:rPr lang="en-US" sz="2200" dirty="0" err="1"/>
              <a:t>langsung</a:t>
            </a:r>
            <a:r>
              <a:rPr lang="en-US" sz="2200" dirty="0"/>
              <a:t> </a:t>
            </a:r>
            <a:r>
              <a:rPr lang="en-US" sz="2200" dirty="0" err="1"/>
              <a:t>dikonsumsi</a:t>
            </a:r>
            <a:r>
              <a:rPr lang="en-US" sz="2200" dirty="0"/>
              <a:t>, </a:t>
            </a:r>
            <a:r>
              <a:rPr lang="en-US" sz="2200" dirty="0" err="1"/>
              <a:t>tidak</a:t>
            </a:r>
            <a:r>
              <a:rPr lang="en-US" sz="2200" dirty="0"/>
              <a:t> </a:t>
            </a:r>
            <a:r>
              <a:rPr lang="en-US" sz="2200" dirty="0" err="1"/>
              <a:t>termasuk</a:t>
            </a:r>
            <a:r>
              <a:rPr lang="en-US" sz="2200" dirty="0"/>
              <a:t> </a:t>
            </a:r>
            <a:r>
              <a:rPr lang="en-US" sz="2200" dirty="0" err="1"/>
              <a:t>dalam</a:t>
            </a:r>
            <a:r>
              <a:rPr lang="en-US" sz="2200" dirty="0"/>
              <a:t> </a:t>
            </a:r>
            <a:r>
              <a:rPr lang="en-US" sz="2200" i="1" dirty="0"/>
              <a:t>product liability</a:t>
            </a:r>
            <a:r>
              <a:rPr lang="en-US" sz="2200" dirty="0"/>
              <a:t> </a:t>
            </a:r>
            <a:r>
              <a:rPr lang="en-US" sz="2200" dirty="0" err="1"/>
              <a:t>karena</a:t>
            </a:r>
            <a:r>
              <a:rPr lang="en-US" sz="2200" dirty="0"/>
              <a:t> </a:t>
            </a:r>
            <a:r>
              <a:rPr lang="en-US" sz="2200" dirty="0" err="1"/>
              <a:t>tidak</a:t>
            </a:r>
            <a:r>
              <a:rPr lang="en-US" sz="2200" dirty="0"/>
              <a:t> </a:t>
            </a:r>
            <a:r>
              <a:rPr lang="en-US" sz="2200" dirty="0" err="1" smtClean="0"/>
              <a:t>mengalami</a:t>
            </a:r>
            <a:r>
              <a:rPr lang="en-US" sz="2200" dirty="0" smtClean="0"/>
              <a:t> </a:t>
            </a:r>
            <a:r>
              <a:rPr lang="en-US" sz="2200" dirty="0" err="1"/>
              <a:t>proses</a:t>
            </a:r>
            <a:r>
              <a:rPr lang="en-US" sz="2200" dirty="0"/>
              <a:t> </a:t>
            </a:r>
            <a:r>
              <a:rPr lang="en-US" sz="2200" dirty="0" err="1"/>
              <a:t>awal</a:t>
            </a:r>
            <a:r>
              <a:rPr lang="en-US" sz="2200" dirty="0" smtClean="0"/>
              <a:t>),</a:t>
            </a:r>
            <a:endParaRPr lang="en-US" sz="2200" dirty="0"/>
          </a:p>
          <a:p>
            <a:pPr marL="1353312" lvl="3" indent="-182880" eaLnBrk="1" fontAlgn="auto" hangingPunct="1">
              <a:spcAft>
                <a:spcPts val="0"/>
              </a:spcAft>
              <a:buFont typeface="Wingdings 3"/>
              <a:buChar char=""/>
              <a:defRPr/>
            </a:pPr>
            <a:r>
              <a:rPr lang="en-US" sz="2200" i="1" dirty="0"/>
              <a:t>Hunting product</a:t>
            </a:r>
            <a:r>
              <a:rPr lang="en-US" sz="2200" dirty="0"/>
              <a:t> (</a:t>
            </a:r>
            <a:r>
              <a:rPr lang="en-US" sz="2200" dirty="0" err="1"/>
              <a:t>sda</a:t>
            </a:r>
            <a:r>
              <a:rPr lang="en-US" sz="2200" dirty="0" smtClean="0"/>
              <a:t>),</a:t>
            </a:r>
            <a:endParaRPr lang="en-US" sz="2200" dirty="0"/>
          </a:p>
          <a:p>
            <a:pPr marL="1353312" lvl="3" indent="-182880" eaLnBrk="1" fontAlgn="auto" hangingPunct="1">
              <a:spcAft>
                <a:spcPts val="0"/>
              </a:spcAft>
              <a:buFont typeface="Wingdings 3"/>
              <a:buChar char=""/>
              <a:defRPr/>
            </a:pPr>
            <a:r>
              <a:rPr lang="en-US" sz="2200" i="1" dirty="0"/>
              <a:t>Fishery product</a:t>
            </a:r>
            <a:r>
              <a:rPr lang="en-US" sz="2200" dirty="0"/>
              <a:t> (</a:t>
            </a:r>
            <a:r>
              <a:rPr lang="en-US" sz="2200" dirty="0" err="1"/>
              <a:t>sda</a:t>
            </a:r>
            <a:r>
              <a:rPr lang="en-US" sz="2200" dirty="0" smtClean="0"/>
              <a:t>).</a:t>
            </a:r>
            <a:endParaRPr lang="en-US" sz="2200"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normAutofit/>
          </a:bodyPr>
          <a:lstStyle/>
          <a:p>
            <a:pPr>
              <a:defRPr/>
            </a:pPr>
            <a:fld id="{18AAB53A-6601-41B1-B006-351635BB7D63}" type="slidenum">
              <a:rPr lang="en-US"/>
              <a:pPr>
                <a:defRPr/>
              </a:pPr>
              <a:t>55</a:t>
            </a:fld>
            <a:endParaRPr lang="en-US"/>
          </a:p>
        </p:txBody>
      </p:sp>
      <p:sp>
        <p:nvSpPr>
          <p:cNvPr id="159746"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t>UUPK</a:t>
            </a:r>
            <a:br>
              <a:rPr lang="en-US" dirty="0" smtClean="0"/>
            </a:br>
            <a:r>
              <a:rPr lang="en-US" dirty="0" err="1" smtClean="0"/>
              <a:t>Barang</a:t>
            </a:r>
            <a:endParaRPr lang="en-US" dirty="0"/>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p:txBody>
          <a:bodyPr/>
          <a:lstStyle/>
          <a:p>
            <a:pPr eaLnBrk="1" hangingPunct="1"/>
            <a:r>
              <a:rPr lang="en-US" dirty="0" smtClean="0"/>
              <a:t>“</a:t>
            </a:r>
            <a:r>
              <a:rPr lang="en-US" dirty="0" err="1" smtClean="0"/>
              <a:t>Setiap</a:t>
            </a:r>
            <a:r>
              <a:rPr lang="en-US" dirty="0" smtClean="0"/>
              <a:t> </a:t>
            </a:r>
            <a:r>
              <a:rPr lang="en-US" dirty="0" err="1" smtClean="0"/>
              <a:t>layanan</a:t>
            </a:r>
            <a:r>
              <a:rPr lang="en-US" dirty="0" smtClean="0"/>
              <a:t> yang </a:t>
            </a:r>
            <a:r>
              <a:rPr lang="en-US" dirty="0" err="1" smtClean="0"/>
              <a:t>berbentuk</a:t>
            </a:r>
            <a:r>
              <a:rPr lang="en-US" dirty="0" smtClean="0"/>
              <a:t> </a:t>
            </a:r>
            <a:r>
              <a:rPr lang="en-US" dirty="0" err="1" smtClean="0"/>
              <a:t>pekerjaan</a:t>
            </a:r>
            <a:r>
              <a:rPr lang="en-US" dirty="0" smtClean="0"/>
              <a:t> </a:t>
            </a:r>
            <a:r>
              <a:rPr lang="en-US" dirty="0" err="1" smtClean="0"/>
              <a:t>atau</a:t>
            </a:r>
            <a:r>
              <a:rPr lang="en-US" dirty="0" smtClean="0"/>
              <a:t> </a:t>
            </a:r>
            <a:r>
              <a:rPr lang="en-US" dirty="0" err="1" smtClean="0"/>
              <a:t>prestasi</a:t>
            </a:r>
            <a:r>
              <a:rPr lang="en-US" dirty="0" smtClean="0"/>
              <a:t> yang </a:t>
            </a:r>
            <a:r>
              <a:rPr lang="en-US" dirty="0" err="1" smtClean="0"/>
              <a:t>disediakan</a:t>
            </a:r>
            <a:r>
              <a:rPr lang="en-US" dirty="0" smtClean="0"/>
              <a:t> </a:t>
            </a:r>
            <a:r>
              <a:rPr lang="en-US" dirty="0" err="1" smtClean="0"/>
              <a:t>bagi</a:t>
            </a:r>
            <a:r>
              <a:rPr lang="en-US" dirty="0" smtClean="0"/>
              <a:t> </a:t>
            </a:r>
            <a:r>
              <a:rPr lang="en-US" dirty="0" err="1" smtClean="0"/>
              <a:t>masyarakat</a:t>
            </a:r>
            <a:r>
              <a:rPr lang="en-US" dirty="0" smtClean="0"/>
              <a:t> </a:t>
            </a:r>
            <a:r>
              <a:rPr lang="en-US" dirty="0" err="1" smtClean="0"/>
              <a:t>untuk</a:t>
            </a:r>
            <a:r>
              <a:rPr lang="en-US" dirty="0" smtClean="0"/>
              <a:t> </a:t>
            </a:r>
            <a:r>
              <a:rPr lang="en-US" dirty="0" err="1" smtClean="0"/>
              <a:t>dimanfaatkan</a:t>
            </a:r>
            <a:r>
              <a:rPr lang="en-US" dirty="0" smtClean="0"/>
              <a:t> </a:t>
            </a:r>
            <a:r>
              <a:rPr lang="en-US" dirty="0" err="1" smtClean="0"/>
              <a:t>oleh</a:t>
            </a:r>
            <a:r>
              <a:rPr lang="en-US" dirty="0" smtClean="0"/>
              <a:t> </a:t>
            </a:r>
            <a:r>
              <a:rPr lang="en-US" dirty="0" err="1" smtClean="0"/>
              <a:t>konsumen</a:t>
            </a:r>
            <a:r>
              <a:rPr lang="en-US" dirty="0" smtClean="0"/>
              <a:t>”.</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normAutofit/>
          </a:bodyPr>
          <a:lstStyle/>
          <a:p>
            <a:pPr>
              <a:defRPr/>
            </a:pPr>
            <a:fld id="{019A063F-31CF-4310-96FF-DE3DF5753F2C}" type="slidenum">
              <a:rPr lang="en-US"/>
              <a:pPr>
                <a:defRPr/>
              </a:pPr>
              <a:t>56</a:t>
            </a:fld>
            <a:endParaRPr lang="en-US"/>
          </a:p>
        </p:txBody>
      </p:sp>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UUPK</a:t>
            </a:r>
            <a:br>
              <a:rPr lang="en-US" dirty="0" smtClean="0"/>
            </a:br>
            <a:r>
              <a:rPr lang="en-US" dirty="0" err="1" smtClean="0"/>
              <a:t>Jasa</a:t>
            </a:r>
            <a:endParaRPr lang="en-US" dirty="0"/>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Content Placeholder 2"/>
          <p:cNvSpPr>
            <a:spLocks noGrp="1"/>
          </p:cNvSpPr>
          <p:nvPr>
            <p:ph idx="1"/>
          </p:nvPr>
        </p:nvSpPr>
        <p:spPr/>
        <p:txBody>
          <a:bodyPr/>
          <a:lstStyle/>
          <a:p>
            <a:pPr eaLnBrk="1" hangingPunct="1"/>
            <a:r>
              <a:rPr lang="en-US" dirty="0" err="1" smtClean="0"/>
              <a:t>Pertanggungjawaban</a:t>
            </a:r>
            <a:r>
              <a:rPr lang="en-US" dirty="0" smtClean="0"/>
              <a:t> </a:t>
            </a:r>
            <a:r>
              <a:rPr lang="en-US" dirty="0" err="1" smtClean="0"/>
              <a:t>pidana</a:t>
            </a:r>
            <a:r>
              <a:rPr lang="en-US" dirty="0" smtClean="0"/>
              <a:t> </a:t>
            </a:r>
            <a:r>
              <a:rPr lang="en-US" dirty="0" err="1" smtClean="0"/>
              <a:t>korporasi</a:t>
            </a:r>
            <a:endParaRPr lang="en-US" dirty="0" smtClean="0"/>
          </a:p>
          <a:p>
            <a:pPr eaLnBrk="1" hangingPunct="1"/>
            <a:r>
              <a:rPr lang="en-US" dirty="0" err="1" smtClean="0"/>
              <a:t>Hak</a:t>
            </a:r>
            <a:r>
              <a:rPr lang="en-US" dirty="0" smtClean="0"/>
              <a:t> </a:t>
            </a:r>
            <a:r>
              <a:rPr lang="en-US" dirty="0" err="1" smtClean="0"/>
              <a:t>gugat</a:t>
            </a:r>
            <a:r>
              <a:rPr lang="en-US" dirty="0" smtClean="0"/>
              <a:t> </a:t>
            </a:r>
            <a:r>
              <a:rPr lang="en-US" dirty="0" err="1" smtClean="0"/>
              <a:t>lembaga</a:t>
            </a:r>
            <a:r>
              <a:rPr lang="en-US" dirty="0" smtClean="0"/>
              <a:t> </a:t>
            </a:r>
            <a:r>
              <a:rPr lang="en-US" dirty="0" err="1" smtClean="0"/>
              <a:t>konsumen</a:t>
            </a:r>
            <a:endParaRPr lang="en-US" dirty="0" smtClean="0"/>
          </a:p>
          <a:p>
            <a:pPr eaLnBrk="1" hangingPunct="1"/>
            <a:r>
              <a:rPr lang="en-US" dirty="0" err="1" smtClean="0"/>
              <a:t>Gugatan</a:t>
            </a:r>
            <a:r>
              <a:rPr lang="en-US" dirty="0" smtClean="0"/>
              <a:t> </a:t>
            </a:r>
            <a:r>
              <a:rPr lang="en-US" dirty="0" err="1" smtClean="0"/>
              <a:t>kepentingan</a:t>
            </a:r>
            <a:r>
              <a:rPr lang="en-US" dirty="0" smtClean="0"/>
              <a:t> </a:t>
            </a:r>
            <a:r>
              <a:rPr lang="en-US" dirty="0" err="1" smtClean="0"/>
              <a:t>kelompok</a:t>
            </a:r>
            <a:endParaRPr lang="en-US" dirty="0" smtClean="0"/>
          </a:p>
          <a:p>
            <a:pPr eaLnBrk="1" hangingPunct="1"/>
            <a:r>
              <a:rPr lang="en-US" dirty="0" err="1" smtClean="0"/>
              <a:t>Beban</a:t>
            </a:r>
            <a:r>
              <a:rPr lang="en-US" dirty="0" smtClean="0"/>
              <a:t> </a:t>
            </a:r>
            <a:r>
              <a:rPr lang="en-US" dirty="0" err="1" smtClean="0"/>
              <a:t>pembuktian</a:t>
            </a:r>
            <a:r>
              <a:rPr lang="en-US" dirty="0" smtClean="0"/>
              <a:t> </a:t>
            </a:r>
            <a:r>
              <a:rPr lang="en-US" dirty="0" err="1" smtClean="0"/>
              <a:t>terbalik</a:t>
            </a:r>
            <a:endParaRPr lang="en-US" dirty="0" smtClean="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normAutofit/>
          </a:bodyPr>
          <a:lstStyle/>
          <a:p>
            <a:pPr>
              <a:defRPr/>
            </a:pPr>
            <a:fld id="{CCE9DB44-EAA9-4B3F-BB8D-A92DD9211960}" type="slidenum">
              <a:rPr lang="en-US"/>
              <a:pPr>
                <a:defRPr/>
              </a:pPr>
              <a:t>57</a:t>
            </a:fld>
            <a:endParaRPr lang="en-US"/>
          </a:p>
        </p:txBody>
      </p:sp>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UUPK</a:t>
            </a:r>
            <a:br>
              <a:rPr lang="en-US" dirty="0" smtClean="0"/>
            </a:br>
            <a:r>
              <a:rPr lang="en-US" dirty="0" smtClean="0"/>
              <a:t>Hal-</a:t>
            </a:r>
            <a:r>
              <a:rPr lang="en-US" dirty="0" err="1" smtClean="0"/>
              <a:t>hal</a:t>
            </a:r>
            <a:r>
              <a:rPr lang="en-US" dirty="0" smtClean="0"/>
              <a:t> </a:t>
            </a:r>
            <a:r>
              <a:rPr lang="en-US" dirty="0" err="1" smtClean="0"/>
              <a:t>baru</a:t>
            </a:r>
            <a:endParaRPr lang="en-US" dirty="0"/>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Content Placeholder 2"/>
          <p:cNvSpPr>
            <a:spLocks noGrp="1"/>
          </p:cNvSpPr>
          <p:nvPr>
            <p:ph idx="1"/>
          </p:nvPr>
        </p:nvSpPr>
        <p:spPr/>
        <p:txBody>
          <a:bodyPr rtlCol="0">
            <a:normAutofit/>
          </a:bodyPr>
          <a:lstStyle/>
          <a:p>
            <a:pPr eaLnBrk="1" fontAlgn="auto" hangingPunct="1">
              <a:spcAft>
                <a:spcPts val="0"/>
              </a:spcAft>
              <a:buFont typeface="Arial" pitchFamily="34" charset="0"/>
              <a:buChar char="•"/>
              <a:defRPr/>
            </a:pPr>
            <a:r>
              <a:rPr lang="en-US" dirty="0" err="1" smtClean="0"/>
              <a:t>Subjek</a:t>
            </a:r>
            <a:r>
              <a:rPr lang="en-US" dirty="0" smtClean="0"/>
              <a:t> </a:t>
            </a:r>
            <a:r>
              <a:rPr lang="en-US" dirty="0" err="1" smtClean="0"/>
              <a:t>tindak</a:t>
            </a:r>
            <a:r>
              <a:rPr lang="en-US" dirty="0" smtClean="0"/>
              <a:t> </a:t>
            </a:r>
            <a:r>
              <a:rPr lang="en-US" dirty="0" err="1" smtClean="0"/>
              <a:t>pidana</a:t>
            </a:r>
            <a:r>
              <a:rPr lang="en-US" dirty="0" smtClean="0"/>
              <a:t> </a:t>
            </a:r>
            <a:r>
              <a:rPr lang="en-US" dirty="0" err="1" smtClean="0"/>
              <a:t>dalam</a:t>
            </a:r>
            <a:r>
              <a:rPr lang="en-US" dirty="0" smtClean="0"/>
              <a:t> UUPK </a:t>
            </a:r>
            <a:r>
              <a:rPr lang="en-US" dirty="0" err="1" smtClean="0"/>
              <a:t>adalah</a:t>
            </a:r>
            <a:r>
              <a:rPr lang="en-US" dirty="0" smtClean="0"/>
              <a:t> </a:t>
            </a:r>
            <a:r>
              <a:rPr lang="en-US" dirty="0" err="1" smtClean="0"/>
              <a:t>pelaku</a:t>
            </a:r>
            <a:r>
              <a:rPr lang="en-US" dirty="0" smtClean="0"/>
              <a:t> </a:t>
            </a:r>
            <a:r>
              <a:rPr lang="en-US" dirty="0" err="1" smtClean="0"/>
              <a:t>usaha</a:t>
            </a:r>
            <a:endParaRPr lang="en-US" dirty="0" smtClean="0"/>
          </a:p>
          <a:p>
            <a:pPr eaLnBrk="1" fontAlgn="auto" hangingPunct="1">
              <a:spcAft>
                <a:spcPts val="0"/>
              </a:spcAft>
              <a:buFont typeface="Arial" pitchFamily="34" charset="0"/>
              <a:buChar char="•"/>
              <a:defRPr/>
            </a:pPr>
            <a:r>
              <a:rPr lang="en-US" dirty="0" err="1" smtClean="0"/>
              <a:t>Penjelasan</a:t>
            </a:r>
            <a:r>
              <a:rPr lang="en-US" dirty="0" smtClean="0"/>
              <a:t> </a:t>
            </a:r>
            <a:r>
              <a:rPr lang="en-US" dirty="0" err="1" smtClean="0"/>
              <a:t>Pasal</a:t>
            </a:r>
            <a:r>
              <a:rPr lang="en-US" dirty="0" smtClean="0"/>
              <a:t> 1 </a:t>
            </a:r>
            <a:r>
              <a:rPr lang="en-US" dirty="0" err="1" smtClean="0"/>
              <a:t>angka</a:t>
            </a:r>
            <a:r>
              <a:rPr lang="en-US" dirty="0" smtClean="0"/>
              <a:t> 3: </a:t>
            </a:r>
            <a:r>
              <a:rPr lang="en-US" dirty="0" err="1" smtClean="0"/>
              <a:t>Pelaku</a:t>
            </a:r>
            <a:r>
              <a:rPr lang="en-US" dirty="0" smtClean="0"/>
              <a:t> </a:t>
            </a:r>
            <a:r>
              <a:rPr lang="en-US" dirty="0" err="1" smtClean="0"/>
              <a:t>usaha</a:t>
            </a:r>
            <a:endParaRPr lang="en-US" dirty="0" smtClean="0"/>
          </a:p>
          <a:p>
            <a:pPr lvl="1" eaLnBrk="1" fontAlgn="auto" hangingPunct="1">
              <a:spcAft>
                <a:spcPts val="0"/>
              </a:spcAft>
              <a:buFont typeface="Arial" pitchFamily="34" charset="0"/>
              <a:buChar char="–"/>
              <a:defRPr/>
            </a:pPr>
            <a:r>
              <a:rPr lang="en-US" dirty="0" smtClean="0"/>
              <a:t>Perusahaan,</a:t>
            </a:r>
          </a:p>
          <a:p>
            <a:pPr lvl="1" eaLnBrk="1" fontAlgn="auto" hangingPunct="1">
              <a:spcAft>
                <a:spcPts val="0"/>
              </a:spcAft>
              <a:buFont typeface="Arial" pitchFamily="34" charset="0"/>
              <a:buChar char="–"/>
              <a:defRPr/>
            </a:pPr>
            <a:r>
              <a:rPr lang="en-US" dirty="0" err="1" smtClean="0"/>
              <a:t>Korporasi</a:t>
            </a:r>
            <a:r>
              <a:rPr lang="en-US" dirty="0" smtClean="0"/>
              <a:t>,</a:t>
            </a:r>
          </a:p>
          <a:p>
            <a:pPr lvl="1" eaLnBrk="1" fontAlgn="auto" hangingPunct="1">
              <a:spcAft>
                <a:spcPts val="0"/>
              </a:spcAft>
              <a:buFont typeface="Arial" pitchFamily="34" charset="0"/>
              <a:buChar char="–"/>
              <a:defRPr/>
            </a:pPr>
            <a:r>
              <a:rPr lang="en-US" dirty="0" smtClean="0"/>
              <a:t>BUMN,</a:t>
            </a:r>
          </a:p>
          <a:p>
            <a:pPr lvl="1" eaLnBrk="1" fontAlgn="auto" hangingPunct="1">
              <a:spcAft>
                <a:spcPts val="0"/>
              </a:spcAft>
              <a:buFont typeface="Arial" pitchFamily="34" charset="0"/>
              <a:buChar char="–"/>
              <a:defRPr/>
            </a:pPr>
            <a:r>
              <a:rPr lang="en-US" dirty="0" err="1" smtClean="0"/>
              <a:t>Koperasi</a:t>
            </a:r>
            <a:r>
              <a:rPr lang="en-US" dirty="0" smtClean="0"/>
              <a:t>,</a:t>
            </a:r>
          </a:p>
          <a:p>
            <a:pPr lvl="1" eaLnBrk="1" fontAlgn="auto" hangingPunct="1">
              <a:spcAft>
                <a:spcPts val="0"/>
              </a:spcAft>
              <a:buFont typeface="Arial" pitchFamily="34" charset="0"/>
              <a:buChar char="–"/>
              <a:defRPr/>
            </a:pPr>
            <a:r>
              <a:rPr lang="en-US" dirty="0" err="1" smtClean="0"/>
              <a:t>Importir</a:t>
            </a:r>
            <a:r>
              <a:rPr lang="en-US" dirty="0" smtClean="0"/>
              <a:t>,</a:t>
            </a:r>
          </a:p>
          <a:p>
            <a:pPr lvl="1" eaLnBrk="1" fontAlgn="auto" hangingPunct="1">
              <a:spcAft>
                <a:spcPts val="0"/>
              </a:spcAft>
              <a:buFont typeface="Arial" pitchFamily="34" charset="0"/>
              <a:buChar char="–"/>
              <a:defRPr/>
            </a:pPr>
            <a:r>
              <a:rPr lang="en-US" dirty="0" err="1" smtClean="0"/>
              <a:t>Pedagang</a:t>
            </a:r>
            <a:r>
              <a:rPr lang="en-US" dirty="0" smtClean="0"/>
              <a:t>,</a:t>
            </a:r>
          </a:p>
          <a:p>
            <a:pPr lvl="1" eaLnBrk="1" fontAlgn="auto" hangingPunct="1">
              <a:spcAft>
                <a:spcPts val="0"/>
              </a:spcAft>
              <a:buFont typeface="Arial" pitchFamily="34" charset="0"/>
              <a:buChar char="–"/>
              <a:defRPr/>
            </a:pPr>
            <a:r>
              <a:rPr lang="en-US" dirty="0" smtClean="0"/>
              <a:t>Distributor.</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normAutofit/>
          </a:bodyPr>
          <a:lstStyle/>
          <a:p>
            <a:pPr>
              <a:defRPr/>
            </a:pPr>
            <a:fld id="{EC77D090-A6CE-4717-8E60-43EEA19B53CB}" type="slidenum">
              <a:rPr lang="en-US"/>
              <a:pPr>
                <a:defRPr/>
              </a:pPr>
              <a:t>58</a:t>
            </a:fld>
            <a:endParaRPr lang="en-US"/>
          </a:p>
        </p:txBody>
      </p:sp>
      <p:sp>
        <p:nvSpPr>
          <p:cNvPr id="23554" name="Title 1"/>
          <p:cNvSpPr>
            <a:spLocks noGrp="1"/>
          </p:cNvSpPr>
          <p:nvPr>
            <p:ph type="title"/>
          </p:nvPr>
        </p:nvSpPr>
        <p:spPr/>
        <p:txBody>
          <a:bodyPr>
            <a:normAutofit/>
          </a:bodyPr>
          <a:lstStyle/>
          <a:p>
            <a:pPr eaLnBrk="1" hangingPunct="1"/>
            <a:r>
              <a:rPr lang="en-US" sz="3200" dirty="0" smtClean="0"/>
              <a:t>UUPK</a:t>
            </a:r>
            <a:br>
              <a:rPr lang="en-US" sz="3200" dirty="0" smtClean="0"/>
            </a:br>
            <a:r>
              <a:rPr lang="en-US" sz="3200" dirty="0" err="1" smtClean="0"/>
              <a:t>Pertanggungjawaban</a:t>
            </a:r>
            <a:r>
              <a:rPr lang="en-US" sz="3200" dirty="0" smtClean="0"/>
              <a:t> </a:t>
            </a:r>
            <a:r>
              <a:rPr lang="en-US" sz="3200" dirty="0" err="1" smtClean="0"/>
              <a:t>Pidana</a:t>
            </a:r>
            <a:r>
              <a:rPr lang="en-US" sz="3200" dirty="0" smtClean="0"/>
              <a:t> </a:t>
            </a:r>
            <a:r>
              <a:rPr lang="en-US" sz="3200" dirty="0" err="1" smtClean="0"/>
              <a:t>Korporasi</a:t>
            </a:r>
            <a:endParaRPr lang="en-US" sz="3200" dirty="0" smtClean="0"/>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idx="1"/>
          </p:nvPr>
        </p:nvSpPr>
        <p:spPr/>
        <p:txBody>
          <a:bodyPr/>
          <a:lstStyle/>
          <a:p>
            <a:pPr eaLnBrk="1" hangingPunct="1"/>
            <a:r>
              <a:rPr lang="en-US" dirty="0" smtClean="0"/>
              <a:t>LK </a:t>
            </a:r>
            <a:r>
              <a:rPr lang="en-US" dirty="0" err="1" smtClean="0"/>
              <a:t>a.n</a:t>
            </a:r>
            <a:r>
              <a:rPr lang="en-US" dirty="0" smtClean="0"/>
              <a:t>. </a:t>
            </a:r>
            <a:r>
              <a:rPr lang="en-US" dirty="0" err="1" smtClean="0"/>
              <a:t>konsumen</a:t>
            </a:r>
            <a:r>
              <a:rPr lang="en-US" dirty="0" smtClean="0"/>
              <a:t> </a:t>
            </a:r>
            <a:r>
              <a:rPr lang="en-US" dirty="0" err="1" smtClean="0"/>
              <a:t>dapat</a:t>
            </a:r>
            <a:r>
              <a:rPr lang="en-US" dirty="0" smtClean="0"/>
              <a:t> </a:t>
            </a:r>
            <a:r>
              <a:rPr lang="en-US" dirty="0" err="1" smtClean="0"/>
              <a:t>mengajukan</a:t>
            </a:r>
            <a:r>
              <a:rPr lang="en-US" dirty="0" smtClean="0"/>
              <a:t> </a:t>
            </a:r>
            <a:r>
              <a:rPr lang="en-US" dirty="0" err="1" smtClean="0"/>
              <a:t>gugatan</a:t>
            </a:r>
            <a:r>
              <a:rPr lang="en-US" dirty="0" smtClean="0"/>
              <a:t> </a:t>
            </a:r>
            <a:r>
              <a:rPr lang="en-US" dirty="0" err="1" smtClean="0"/>
              <a:t>atas</a:t>
            </a:r>
            <a:r>
              <a:rPr lang="en-US" dirty="0" smtClean="0"/>
              <a:t> </a:t>
            </a:r>
            <a:r>
              <a:rPr lang="en-US" dirty="0" err="1" smtClean="0"/>
              <a:t>pelanggaran</a:t>
            </a:r>
            <a:r>
              <a:rPr lang="en-US" dirty="0" smtClean="0"/>
              <a:t> yang </a:t>
            </a:r>
            <a:r>
              <a:rPr lang="en-US" dirty="0" err="1" smtClean="0"/>
              <a:t>dilakukan</a:t>
            </a:r>
            <a:r>
              <a:rPr lang="en-US" dirty="0" smtClean="0"/>
              <a:t> </a:t>
            </a:r>
            <a:r>
              <a:rPr lang="en-US" dirty="0" err="1" smtClean="0"/>
              <a:t>pelaku</a:t>
            </a:r>
            <a:r>
              <a:rPr lang="en-US" dirty="0" smtClean="0"/>
              <a:t> </a:t>
            </a:r>
            <a:r>
              <a:rPr lang="en-US" dirty="0" err="1" smtClean="0"/>
              <a:t>usaha</a:t>
            </a:r>
            <a:r>
              <a:rPr lang="en-US" dirty="0" smtClean="0"/>
              <a:t> yang </a:t>
            </a:r>
            <a:r>
              <a:rPr lang="en-US" dirty="0" err="1" smtClean="0"/>
              <a:t>merugikan</a:t>
            </a:r>
            <a:r>
              <a:rPr lang="en-US" dirty="0" smtClean="0"/>
              <a:t> </a:t>
            </a:r>
            <a:r>
              <a:rPr lang="en-US" dirty="0" err="1" smtClean="0"/>
              <a:t>kepentingan</a:t>
            </a:r>
            <a:r>
              <a:rPr lang="en-US" dirty="0" smtClean="0"/>
              <a:t> </a:t>
            </a:r>
            <a:r>
              <a:rPr lang="en-US" dirty="0" err="1" smtClean="0"/>
              <a:t>konsumen</a:t>
            </a:r>
            <a:r>
              <a:rPr lang="en-US" dirty="0" smtClean="0"/>
              <a:t> (</a:t>
            </a:r>
            <a:r>
              <a:rPr lang="en-US" dirty="0" err="1" smtClean="0"/>
              <a:t>Pasal</a:t>
            </a:r>
            <a:r>
              <a:rPr lang="en-US" dirty="0" smtClean="0"/>
              <a:t> 46 </a:t>
            </a:r>
            <a:r>
              <a:rPr lang="en-US" dirty="0" err="1" smtClean="0"/>
              <a:t>ayat</a:t>
            </a:r>
            <a:r>
              <a:rPr lang="en-US" dirty="0" smtClean="0"/>
              <a:t> (1) </a:t>
            </a:r>
            <a:r>
              <a:rPr lang="en-US" dirty="0" err="1" smtClean="0"/>
              <a:t>huruf</a:t>
            </a:r>
            <a:r>
              <a:rPr lang="en-US" dirty="0" smtClean="0"/>
              <a:t> c).</a:t>
            </a:r>
          </a:p>
          <a:p>
            <a:pPr eaLnBrk="1" hangingPunct="1"/>
            <a:r>
              <a:rPr lang="en-US" dirty="0" smtClean="0"/>
              <a:t>LK </a:t>
            </a:r>
            <a:r>
              <a:rPr lang="en-US" dirty="0" err="1" smtClean="0"/>
              <a:t>mempunyai</a:t>
            </a:r>
            <a:r>
              <a:rPr lang="en-US" dirty="0" smtClean="0"/>
              <a:t> </a:t>
            </a:r>
            <a:r>
              <a:rPr lang="en-US" dirty="0" err="1" smtClean="0"/>
              <a:t>hak</a:t>
            </a:r>
            <a:r>
              <a:rPr lang="en-US" dirty="0" smtClean="0"/>
              <a:t> </a:t>
            </a:r>
            <a:r>
              <a:rPr lang="en-US" dirty="0" err="1" smtClean="0"/>
              <a:t>gugat</a:t>
            </a:r>
            <a:r>
              <a:rPr lang="en-US" dirty="0" smtClean="0"/>
              <a:t> (</a:t>
            </a:r>
            <a:r>
              <a:rPr lang="en-US" i="1" dirty="0" smtClean="0"/>
              <a:t>legal standing to sue</a:t>
            </a:r>
            <a:r>
              <a:rPr lang="en-US" dirty="0" smtClean="0"/>
              <a:t>) </a:t>
            </a:r>
            <a:r>
              <a:rPr lang="en-US" dirty="0" err="1" smtClean="0"/>
              <a:t>kepada</a:t>
            </a:r>
            <a:r>
              <a:rPr lang="en-US" dirty="0" smtClean="0"/>
              <a:t> </a:t>
            </a:r>
            <a:r>
              <a:rPr lang="en-US" dirty="0" err="1" smtClean="0"/>
              <a:t>pelaku</a:t>
            </a:r>
            <a:r>
              <a:rPr lang="en-US" dirty="0" smtClean="0"/>
              <a:t> </a:t>
            </a:r>
            <a:r>
              <a:rPr lang="en-US" dirty="0" err="1" smtClean="0"/>
              <a:t>usaha</a:t>
            </a:r>
            <a:r>
              <a:rPr lang="en-US" dirty="0" smtClean="0"/>
              <a:t>, </a:t>
            </a:r>
            <a:r>
              <a:rPr lang="en-US" dirty="0" err="1" smtClean="0"/>
              <a:t>lepas</a:t>
            </a:r>
            <a:r>
              <a:rPr lang="en-US" dirty="0" smtClean="0"/>
              <a:t> </a:t>
            </a:r>
            <a:r>
              <a:rPr lang="en-US" dirty="0" err="1" smtClean="0"/>
              <a:t>ada</a:t>
            </a:r>
            <a:r>
              <a:rPr lang="en-US" dirty="0" smtClean="0"/>
              <a:t> </a:t>
            </a:r>
            <a:r>
              <a:rPr lang="en-US" dirty="0" err="1" smtClean="0"/>
              <a:t>atau</a:t>
            </a:r>
            <a:r>
              <a:rPr lang="en-US" dirty="0" smtClean="0"/>
              <a:t> </a:t>
            </a:r>
            <a:r>
              <a:rPr lang="en-US" dirty="0" err="1" smtClean="0"/>
              <a:t>tidak</a:t>
            </a:r>
            <a:r>
              <a:rPr lang="en-US" dirty="0" smtClean="0"/>
              <a:t> </a:t>
            </a:r>
            <a:r>
              <a:rPr lang="en-US" dirty="0" err="1" smtClean="0"/>
              <a:t>ada</a:t>
            </a:r>
            <a:r>
              <a:rPr lang="en-US" dirty="0" smtClean="0"/>
              <a:t> </a:t>
            </a:r>
            <a:r>
              <a:rPr lang="en-US" dirty="0" err="1" smtClean="0"/>
              <a:t>surat</a:t>
            </a:r>
            <a:r>
              <a:rPr lang="en-US" dirty="0" smtClean="0"/>
              <a:t> </a:t>
            </a:r>
            <a:r>
              <a:rPr lang="en-US" dirty="0" err="1" smtClean="0"/>
              <a:t>kuasa</a:t>
            </a:r>
            <a:r>
              <a:rPr lang="en-US" dirty="0" smtClean="0"/>
              <a:t> </a:t>
            </a:r>
            <a:r>
              <a:rPr lang="en-US" dirty="0" err="1" smtClean="0"/>
              <a:t>dari</a:t>
            </a:r>
            <a:r>
              <a:rPr lang="en-US" dirty="0" smtClean="0"/>
              <a:t> </a:t>
            </a:r>
            <a:r>
              <a:rPr lang="en-US" dirty="0" err="1" smtClean="0"/>
              <a:t>konsumen</a:t>
            </a:r>
            <a:r>
              <a:rPr lang="en-US" dirty="0" smtClean="0"/>
              <a:t> yang </a:t>
            </a:r>
            <a:r>
              <a:rPr lang="en-US" dirty="0" err="1" smtClean="0"/>
              <a:t>dirugikan</a:t>
            </a:r>
            <a:r>
              <a:rPr lang="en-US" dirty="0" smtClean="0"/>
              <a:t>.</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normAutofit/>
          </a:bodyPr>
          <a:lstStyle/>
          <a:p>
            <a:pPr>
              <a:defRPr/>
            </a:pPr>
            <a:fld id="{19677031-5954-4DE3-8C67-B63D90A73B6E}" type="slidenum">
              <a:rPr lang="en-US"/>
              <a:pPr>
                <a:defRPr/>
              </a:pPr>
              <a:t>59</a:t>
            </a:fld>
            <a:endParaRPr lang="en-US"/>
          </a:p>
        </p:txBody>
      </p:sp>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UUPK</a:t>
            </a:r>
            <a:br>
              <a:rPr lang="en-US" dirty="0" smtClean="0"/>
            </a:br>
            <a:r>
              <a:rPr lang="en-US" dirty="0" err="1" smtClean="0"/>
              <a:t>Hak</a:t>
            </a:r>
            <a:r>
              <a:rPr lang="en-US" dirty="0" smtClean="0"/>
              <a:t> </a:t>
            </a:r>
            <a:r>
              <a:rPr lang="en-US" dirty="0" err="1" smtClean="0"/>
              <a:t>Gugat</a:t>
            </a:r>
            <a:r>
              <a:rPr lang="en-US" dirty="0" smtClean="0"/>
              <a:t> </a:t>
            </a:r>
            <a:r>
              <a:rPr lang="en-US" dirty="0" err="1" smtClean="0"/>
              <a:t>Lembaga</a:t>
            </a:r>
            <a:r>
              <a:rPr lang="en-US" dirty="0" smtClean="0"/>
              <a:t> </a:t>
            </a:r>
            <a:r>
              <a:rPr lang="en-US" dirty="0" err="1" smtClean="0"/>
              <a:t>Konsumen</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9" name="Rectangle 3"/>
          <p:cNvSpPr>
            <a:spLocks noGrp="1" noChangeArrowheads="1"/>
          </p:cNvSpPr>
          <p:nvPr>
            <p:ph idx="1"/>
          </p:nvPr>
        </p:nvSpPr>
        <p:spPr/>
        <p:txBody>
          <a:bodyPr/>
          <a:lstStyle/>
          <a:p>
            <a:pPr>
              <a:lnSpc>
                <a:spcPct val="90000"/>
              </a:lnSpc>
            </a:pPr>
            <a:r>
              <a:rPr lang="en-US" sz="2800">
                <a:latin typeface="Arial" charset="0"/>
              </a:rPr>
              <a:t>BW Baru Belanda (NBW):</a:t>
            </a:r>
          </a:p>
          <a:p>
            <a:pPr>
              <a:lnSpc>
                <a:spcPct val="90000"/>
              </a:lnSpc>
              <a:buFont typeface="Wingdings" pitchFamily="2" charset="2"/>
              <a:buNone/>
            </a:pPr>
            <a:r>
              <a:rPr lang="en-US" sz="2800">
                <a:latin typeface="Arial" charset="0"/>
              </a:rPr>
              <a:t>	“ orang alamiah (yang dalam mengadakan perjanjian tidak bertindak selaku orang yang menjalankan profesi atau perusahaan”</a:t>
            </a:r>
          </a:p>
          <a:p>
            <a:pPr>
              <a:lnSpc>
                <a:spcPct val="90000"/>
              </a:lnSpc>
            </a:pPr>
            <a:r>
              <a:rPr lang="en-US" sz="2800">
                <a:latin typeface="Arial" charset="0"/>
              </a:rPr>
              <a:t>Hukum Inggris:</a:t>
            </a:r>
          </a:p>
          <a:p>
            <a:pPr>
              <a:lnSpc>
                <a:spcPct val="90000"/>
              </a:lnSpc>
              <a:buFont typeface="Wingdings" pitchFamily="2" charset="2"/>
              <a:buNone/>
            </a:pPr>
            <a:r>
              <a:rPr lang="en-US" sz="2800">
                <a:latin typeface="Arial" charset="0"/>
              </a:rPr>
              <a:t>	“Setiap pembeli (private purchaser) yang pada saat membeli barang tertentu , tidak menjalankan bisnis dagang atau keuangan, baik sebagian maupun seutuhnya dari barang tertentu yang dibelinya itu”.</a:t>
            </a:r>
          </a:p>
        </p:txBody>
      </p:sp>
      <p:sp>
        <p:nvSpPr>
          <p:cNvPr id="224258" name="Rectangle 2"/>
          <p:cNvSpPr>
            <a:spLocks noGrp="1" noRot="1" noChangeArrowheads="1"/>
          </p:cNvSpPr>
          <p:nvPr>
            <p:ph type="title"/>
          </p:nvPr>
        </p:nvSpPr>
        <p:spPr/>
        <p:txBody>
          <a:bodyPr/>
          <a:lstStyle/>
          <a:p>
            <a:r>
              <a:rPr lang="en-US" sz="2800">
                <a:latin typeface="Arial" charset="0"/>
              </a:rPr>
              <a:t>KONSUMEN AKHIR MENURUT </a:t>
            </a:r>
            <a:br>
              <a:rPr lang="en-US" sz="2800">
                <a:latin typeface="Arial" charset="0"/>
              </a:rPr>
            </a:br>
            <a:r>
              <a:rPr lang="en-US" sz="2800">
                <a:latin typeface="Arial" charset="0"/>
              </a:rPr>
              <a:t>PERUNDANG-UNDANGAN</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Content Placeholder 2"/>
          <p:cNvSpPr>
            <a:spLocks noGrp="1"/>
          </p:cNvSpPr>
          <p:nvPr>
            <p:ph idx="1"/>
          </p:nvPr>
        </p:nvSpPr>
        <p:spPr/>
        <p:txBody>
          <a:bodyPr>
            <a:normAutofit lnSpcReduction="10000"/>
          </a:bodyPr>
          <a:lstStyle/>
          <a:p>
            <a:pPr eaLnBrk="1" hangingPunct="1"/>
            <a:r>
              <a:rPr lang="en-US" sz="2400" dirty="0" err="1" smtClean="0"/>
              <a:t>Terhadap</a:t>
            </a:r>
            <a:r>
              <a:rPr lang="en-US" sz="2400" dirty="0" smtClean="0"/>
              <a:t> </a:t>
            </a:r>
            <a:r>
              <a:rPr lang="en-US" sz="2400" dirty="0" err="1" smtClean="0"/>
              <a:t>sengketa</a:t>
            </a:r>
            <a:r>
              <a:rPr lang="en-US" sz="2400" dirty="0" smtClean="0"/>
              <a:t> </a:t>
            </a:r>
            <a:r>
              <a:rPr lang="en-US" sz="2400" dirty="0" err="1" smtClean="0"/>
              <a:t>konsumen</a:t>
            </a:r>
            <a:r>
              <a:rPr lang="en-US" sz="2400" dirty="0" smtClean="0"/>
              <a:t> yang </a:t>
            </a:r>
            <a:r>
              <a:rPr lang="en-US" sz="2400" dirty="0" err="1" smtClean="0"/>
              <a:t>melibatkan</a:t>
            </a:r>
            <a:r>
              <a:rPr lang="en-US" sz="2400" dirty="0" smtClean="0"/>
              <a:t> </a:t>
            </a:r>
            <a:r>
              <a:rPr lang="en-US" sz="2400" dirty="0" err="1" smtClean="0"/>
              <a:t>konsumen</a:t>
            </a:r>
            <a:r>
              <a:rPr lang="en-US" sz="2400" dirty="0" smtClean="0"/>
              <a:t> </a:t>
            </a:r>
            <a:r>
              <a:rPr lang="en-US" sz="2400" dirty="0" err="1" smtClean="0"/>
              <a:t>dalam</a:t>
            </a:r>
            <a:r>
              <a:rPr lang="en-US" sz="2400" dirty="0" smtClean="0"/>
              <a:t> </a:t>
            </a:r>
            <a:r>
              <a:rPr lang="en-US" sz="2400" dirty="0" err="1" smtClean="0"/>
              <a:t>jumlah</a:t>
            </a:r>
            <a:r>
              <a:rPr lang="en-US" sz="2400" dirty="0" smtClean="0"/>
              <a:t> </a:t>
            </a:r>
            <a:r>
              <a:rPr lang="en-US" sz="2400" dirty="0" err="1" smtClean="0"/>
              <a:t>besar</a:t>
            </a:r>
            <a:r>
              <a:rPr lang="en-US" sz="2400" dirty="0" smtClean="0"/>
              <a:t>/</a:t>
            </a:r>
            <a:r>
              <a:rPr lang="en-US" sz="2400" dirty="0" err="1" smtClean="0"/>
              <a:t>massal</a:t>
            </a:r>
            <a:r>
              <a:rPr lang="en-US" sz="2400" dirty="0" smtClean="0"/>
              <a:t>, </a:t>
            </a:r>
            <a:r>
              <a:rPr lang="en-US" sz="2400" dirty="0" err="1" smtClean="0"/>
              <a:t>padahal</a:t>
            </a:r>
            <a:r>
              <a:rPr lang="en-US" sz="2400" dirty="0" smtClean="0"/>
              <a:t> </a:t>
            </a:r>
            <a:r>
              <a:rPr lang="en-US" sz="2400" dirty="0" err="1" smtClean="0"/>
              <a:t>inti</a:t>
            </a:r>
            <a:r>
              <a:rPr lang="en-US" sz="2400" dirty="0" smtClean="0"/>
              <a:t> </a:t>
            </a:r>
            <a:r>
              <a:rPr lang="en-US" sz="2400" dirty="0" err="1" smtClean="0"/>
              <a:t>persoalan</a:t>
            </a:r>
            <a:r>
              <a:rPr lang="en-US" sz="2400" dirty="0" smtClean="0"/>
              <a:t> </a:t>
            </a:r>
            <a:r>
              <a:rPr lang="en-US" sz="2400" dirty="0" err="1" smtClean="0"/>
              <a:t>menyangkut</a:t>
            </a:r>
            <a:r>
              <a:rPr lang="en-US" sz="2400" dirty="0" smtClean="0"/>
              <a:t>  </a:t>
            </a:r>
            <a:r>
              <a:rPr lang="en-US" sz="2400" dirty="0" err="1" smtClean="0"/>
              <a:t>hal</a:t>
            </a:r>
            <a:r>
              <a:rPr lang="en-US" sz="2400" dirty="0" smtClean="0"/>
              <a:t> yang </a:t>
            </a:r>
            <a:r>
              <a:rPr lang="en-US" sz="2400" dirty="0" err="1" smtClean="0"/>
              <a:t>sama</a:t>
            </a:r>
            <a:r>
              <a:rPr lang="en-US" sz="2400" dirty="0" smtClean="0"/>
              <a:t>, </a:t>
            </a:r>
            <a:r>
              <a:rPr lang="en-US" sz="2400" dirty="0" err="1" smtClean="0"/>
              <a:t>konsumen</a:t>
            </a:r>
            <a:r>
              <a:rPr lang="en-US" sz="2400" dirty="0" smtClean="0"/>
              <a:t> </a:t>
            </a:r>
            <a:r>
              <a:rPr lang="en-US" sz="2400" dirty="0" err="1" smtClean="0"/>
              <a:t>dapat</a:t>
            </a:r>
            <a:r>
              <a:rPr lang="en-US" sz="2400" dirty="0" smtClean="0"/>
              <a:t> </a:t>
            </a:r>
            <a:r>
              <a:rPr lang="en-US" sz="2400" dirty="0" err="1" smtClean="0"/>
              <a:t>mengajukan</a:t>
            </a:r>
            <a:r>
              <a:rPr lang="en-US" sz="2400" dirty="0" smtClean="0"/>
              <a:t> </a:t>
            </a:r>
            <a:r>
              <a:rPr lang="en-US" sz="2400" dirty="0" err="1" smtClean="0"/>
              <a:t>gugatan</a:t>
            </a:r>
            <a:r>
              <a:rPr lang="en-US" sz="2400" dirty="0" smtClean="0"/>
              <a:t> </a:t>
            </a:r>
            <a:r>
              <a:rPr lang="en-US" sz="2400" dirty="0" err="1" smtClean="0"/>
              <a:t>kepentingan</a:t>
            </a:r>
            <a:r>
              <a:rPr lang="en-US" sz="2400" dirty="0" smtClean="0"/>
              <a:t> </a:t>
            </a:r>
            <a:r>
              <a:rPr lang="en-US" sz="2400" dirty="0" err="1" smtClean="0"/>
              <a:t>kelompok</a:t>
            </a:r>
            <a:r>
              <a:rPr lang="en-US" sz="2400" dirty="0" smtClean="0"/>
              <a:t> (</a:t>
            </a:r>
            <a:r>
              <a:rPr lang="en-US" sz="2400" i="1" dirty="0" smtClean="0"/>
              <a:t>class action</a:t>
            </a:r>
            <a:r>
              <a:rPr lang="en-US" sz="2400" dirty="0" smtClean="0"/>
              <a:t>) </a:t>
            </a:r>
            <a:r>
              <a:rPr lang="en-US" sz="2400" dirty="0" err="1" smtClean="0"/>
              <a:t>kepada</a:t>
            </a:r>
            <a:r>
              <a:rPr lang="en-US" sz="2400" dirty="0" smtClean="0"/>
              <a:t> </a:t>
            </a:r>
            <a:r>
              <a:rPr lang="en-US" sz="2400" dirty="0" err="1" smtClean="0"/>
              <a:t>pelaku</a:t>
            </a:r>
            <a:r>
              <a:rPr lang="en-US" sz="2400" dirty="0" smtClean="0"/>
              <a:t> </a:t>
            </a:r>
            <a:r>
              <a:rPr lang="en-US" sz="2400" dirty="0" err="1" smtClean="0"/>
              <a:t>usaha</a:t>
            </a:r>
            <a:r>
              <a:rPr lang="en-US" sz="2400" dirty="0" smtClean="0"/>
              <a:t> (</a:t>
            </a:r>
            <a:r>
              <a:rPr lang="en-US" sz="2400" dirty="0" err="1" smtClean="0"/>
              <a:t>Pasal</a:t>
            </a:r>
            <a:r>
              <a:rPr lang="en-US" sz="2400" dirty="0" smtClean="0"/>
              <a:t> 46 </a:t>
            </a:r>
            <a:r>
              <a:rPr lang="en-US" sz="2400" dirty="0" err="1" smtClean="0"/>
              <a:t>ayat</a:t>
            </a:r>
            <a:r>
              <a:rPr lang="en-US" sz="2400" dirty="0" smtClean="0"/>
              <a:t> (1) </a:t>
            </a:r>
            <a:r>
              <a:rPr lang="en-US" sz="2400" dirty="0" err="1" smtClean="0"/>
              <a:t>huruf</a:t>
            </a:r>
            <a:r>
              <a:rPr lang="en-US" sz="2400" dirty="0" smtClean="0"/>
              <a:t> b).</a:t>
            </a:r>
          </a:p>
          <a:p>
            <a:pPr eaLnBrk="1" hangingPunct="1"/>
            <a:r>
              <a:rPr lang="en-US" sz="2400" dirty="0" err="1" smtClean="0"/>
              <a:t>Gugatan</a:t>
            </a:r>
            <a:r>
              <a:rPr lang="en-US" sz="2400" dirty="0" smtClean="0"/>
              <a:t> </a:t>
            </a:r>
            <a:r>
              <a:rPr lang="en-US" sz="2400" dirty="0" err="1" smtClean="0"/>
              <a:t>kepada</a:t>
            </a:r>
            <a:r>
              <a:rPr lang="en-US" sz="2400" dirty="0" smtClean="0"/>
              <a:t> </a:t>
            </a:r>
            <a:r>
              <a:rPr lang="en-US" sz="2400" dirty="0" err="1" smtClean="0"/>
              <a:t>pelaku</a:t>
            </a:r>
            <a:r>
              <a:rPr lang="en-US" sz="2400" dirty="0" smtClean="0"/>
              <a:t> </a:t>
            </a:r>
            <a:r>
              <a:rPr lang="en-US" sz="2400" dirty="0" err="1" smtClean="0"/>
              <a:t>usaha</a:t>
            </a:r>
            <a:r>
              <a:rPr lang="en-US" sz="2400" dirty="0" smtClean="0"/>
              <a:t> </a:t>
            </a:r>
            <a:r>
              <a:rPr lang="en-US" sz="2400" dirty="0" err="1" smtClean="0"/>
              <a:t>cukup</a:t>
            </a:r>
            <a:r>
              <a:rPr lang="en-US" sz="2400" dirty="0" smtClean="0"/>
              <a:t> </a:t>
            </a:r>
            <a:r>
              <a:rPr lang="en-US" sz="2400" dirty="0" err="1" smtClean="0"/>
              <a:t>diwakili</a:t>
            </a:r>
            <a:r>
              <a:rPr lang="en-US" sz="2400" dirty="0" smtClean="0"/>
              <a:t> </a:t>
            </a:r>
            <a:r>
              <a:rPr lang="en-US" sz="2400" dirty="0" err="1" smtClean="0"/>
              <a:t>beberapa</a:t>
            </a:r>
            <a:r>
              <a:rPr lang="en-US" sz="2400" dirty="0" smtClean="0"/>
              <a:t> </a:t>
            </a:r>
            <a:r>
              <a:rPr lang="en-US" sz="2400" dirty="0" err="1" smtClean="0"/>
              <a:t>konsumen</a:t>
            </a:r>
            <a:r>
              <a:rPr lang="en-US" sz="2400" dirty="0" smtClean="0"/>
              <a:t> </a:t>
            </a:r>
            <a:r>
              <a:rPr lang="en-US" sz="2400" dirty="0" err="1" smtClean="0"/>
              <a:t>dan</a:t>
            </a:r>
            <a:r>
              <a:rPr lang="en-US" sz="2400" dirty="0" smtClean="0"/>
              <a:t> </a:t>
            </a:r>
            <a:r>
              <a:rPr lang="en-US" sz="2400" dirty="0" err="1" smtClean="0"/>
              <a:t>apabila</a:t>
            </a:r>
            <a:r>
              <a:rPr lang="en-US" sz="2400" dirty="0" smtClean="0"/>
              <a:t> </a:t>
            </a:r>
            <a:r>
              <a:rPr lang="en-US" sz="2400" dirty="0" err="1" smtClean="0"/>
              <a:t>gugatan</a:t>
            </a:r>
            <a:r>
              <a:rPr lang="en-US" sz="2400" dirty="0" smtClean="0"/>
              <a:t> </a:t>
            </a:r>
            <a:r>
              <a:rPr lang="en-US" sz="2400" dirty="0" err="1" smtClean="0"/>
              <a:t>dimenangkan</a:t>
            </a:r>
            <a:r>
              <a:rPr lang="en-US" sz="2400" dirty="0" smtClean="0"/>
              <a:t> </a:t>
            </a:r>
            <a:r>
              <a:rPr lang="en-US" sz="2400" dirty="0" err="1" smtClean="0"/>
              <a:t>dan</a:t>
            </a:r>
            <a:r>
              <a:rPr lang="en-US" sz="2400" dirty="0" smtClean="0"/>
              <a:t> </a:t>
            </a:r>
            <a:r>
              <a:rPr lang="en-US" sz="2400" dirty="0" err="1" smtClean="0"/>
              <a:t>telah</a:t>
            </a:r>
            <a:r>
              <a:rPr lang="en-US" sz="2400" dirty="0" smtClean="0"/>
              <a:t> </a:t>
            </a:r>
            <a:r>
              <a:rPr lang="en-US" sz="2400" dirty="0" err="1" smtClean="0"/>
              <a:t>mempunyai</a:t>
            </a:r>
            <a:r>
              <a:rPr lang="en-US" sz="2400" dirty="0" smtClean="0"/>
              <a:t> </a:t>
            </a:r>
            <a:r>
              <a:rPr lang="en-US" sz="2400" dirty="0" err="1" smtClean="0"/>
              <a:t>kekuatan</a:t>
            </a:r>
            <a:r>
              <a:rPr lang="en-US" sz="2400" dirty="0" smtClean="0"/>
              <a:t> </a:t>
            </a:r>
            <a:r>
              <a:rPr lang="en-US" sz="2400" dirty="0" err="1" smtClean="0"/>
              <a:t>hukum</a:t>
            </a:r>
            <a:r>
              <a:rPr lang="en-US" sz="2400" dirty="0" smtClean="0"/>
              <a:t> </a:t>
            </a:r>
            <a:r>
              <a:rPr lang="en-US" sz="2400" dirty="0" err="1" smtClean="0"/>
              <a:t>tetap</a:t>
            </a:r>
            <a:r>
              <a:rPr lang="en-US" sz="2400" dirty="0" smtClean="0"/>
              <a:t>, </a:t>
            </a:r>
            <a:r>
              <a:rPr lang="en-US" sz="2400" dirty="0" err="1" smtClean="0"/>
              <a:t>konsumen</a:t>
            </a:r>
            <a:r>
              <a:rPr lang="en-US" sz="2400" dirty="0" smtClean="0"/>
              <a:t> lain yang </a:t>
            </a:r>
            <a:r>
              <a:rPr lang="en-US" sz="2400" dirty="0" err="1" smtClean="0"/>
              <a:t>tidak</a:t>
            </a:r>
            <a:r>
              <a:rPr lang="en-US" sz="2400" dirty="0" smtClean="0"/>
              <a:t> </a:t>
            </a:r>
            <a:r>
              <a:rPr lang="en-US" sz="2400" dirty="0" err="1" smtClean="0"/>
              <a:t>ikut</a:t>
            </a:r>
            <a:r>
              <a:rPr lang="en-US" sz="2400" dirty="0" smtClean="0"/>
              <a:t> </a:t>
            </a:r>
            <a:r>
              <a:rPr lang="en-US" sz="2400" dirty="0" err="1" smtClean="0"/>
              <a:t>menggugat</a:t>
            </a:r>
            <a:r>
              <a:rPr lang="en-US" sz="2400" dirty="0" smtClean="0"/>
              <a:t> </a:t>
            </a:r>
            <a:r>
              <a:rPr lang="en-US" sz="2400" dirty="0" err="1" smtClean="0"/>
              <a:t>dapat</a:t>
            </a:r>
            <a:r>
              <a:rPr lang="en-US" sz="2400" dirty="0" smtClean="0"/>
              <a:t> </a:t>
            </a:r>
            <a:r>
              <a:rPr lang="en-US" sz="2400" dirty="0" err="1" smtClean="0"/>
              <a:t>langsung</a:t>
            </a:r>
            <a:r>
              <a:rPr lang="en-US" sz="2400" dirty="0" smtClean="0"/>
              <a:t> </a:t>
            </a:r>
            <a:r>
              <a:rPr lang="en-US" sz="2400" dirty="0" err="1" smtClean="0"/>
              <a:t>menuntut</a:t>
            </a:r>
            <a:r>
              <a:rPr lang="en-US" sz="2400" dirty="0" smtClean="0"/>
              <a:t> </a:t>
            </a:r>
            <a:r>
              <a:rPr lang="en-US" sz="2400" dirty="0" err="1" smtClean="0"/>
              <a:t>ganti</a:t>
            </a:r>
            <a:r>
              <a:rPr lang="en-US" sz="2400" dirty="0" smtClean="0"/>
              <a:t> </a:t>
            </a:r>
            <a:r>
              <a:rPr lang="en-US" sz="2400" dirty="0" err="1" smtClean="0"/>
              <a:t>rugi</a:t>
            </a:r>
            <a:r>
              <a:rPr lang="en-US" sz="2400" dirty="0" smtClean="0"/>
              <a:t> </a:t>
            </a:r>
            <a:r>
              <a:rPr lang="en-US" sz="2400" dirty="0" err="1" smtClean="0"/>
              <a:t>berdasarkan</a:t>
            </a:r>
            <a:r>
              <a:rPr lang="en-US" sz="2400" dirty="0" smtClean="0"/>
              <a:t> </a:t>
            </a:r>
            <a:r>
              <a:rPr lang="en-US" sz="2400" dirty="0" err="1" smtClean="0"/>
              <a:t>putusan</a:t>
            </a:r>
            <a:r>
              <a:rPr lang="en-US" sz="2400" dirty="0" smtClean="0"/>
              <a:t> </a:t>
            </a:r>
            <a:r>
              <a:rPr lang="en-US" sz="2400" dirty="0" err="1" smtClean="0"/>
              <a:t>pengadilan</a:t>
            </a:r>
            <a:r>
              <a:rPr lang="en-US" sz="2400" dirty="0" smtClean="0"/>
              <a:t> </a:t>
            </a:r>
            <a:r>
              <a:rPr lang="en-US" sz="2400" dirty="0" err="1" smtClean="0"/>
              <a:t>tersebut</a:t>
            </a:r>
            <a:r>
              <a:rPr lang="en-US" sz="2400" dirty="0" smtClean="0"/>
              <a:t>.</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normAutofit/>
          </a:bodyPr>
          <a:lstStyle/>
          <a:p>
            <a:pPr>
              <a:defRPr/>
            </a:pPr>
            <a:fld id="{BF3B457A-8416-4E0F-B16B-60AE225EAFF9}" type="slidenum">
              <a:rPr lang="en-US"/>
              <a:pPr>
                <a:defRPr/>
              </a:pPr>
              <a:t>60</a:t>
            </a:fld>
            <a:endParaRPr lang="en-US"/>
          </a:p>
        </p:txBody>
      </p:sp>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UUPK</a:t>
            </a:r>
            <a:br>
              <a:rPr lang="en-US" dirty="0" smtClean="0"/>
            </a:br>
            <a:r>
              <a:rPr lang="en-US" dirty="0" err="1" smtClean="0"/>
              <a:t>Gugatan</a:t>
            </a:r>
            <a:r>
              <a:rPr lang="en-US" dirty="0" smtClean="0"/>
              <a:t> </a:t>
            </a:r>
            <a:r>
              <a:rPr lang="en-US" dirty="0" err="1" smtClean="0"/>
              <a:t>Kepentingan</a:t>
            </a:r>
            <a:r>
              <a:rPr lang="en-US" dirty="0" smtClean="0"/>
              <a:t> </a:t>
            </a:r>
            <a:r>
              <a:rPr lang="en-US" dirty="0" err="1" smtClean="0"/>
              <a:t>Kelompok</a:t>
            </a:r>
            <a:endParaRPr lang="en-US" dirty="0"/>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p:txBody>
          <a:bodyPr rtlCol="0">
            <a:normAutofit/>
          </a:bodyPr>
          <a:lstStyle/>
          <a:p>
            <a:pPr eaLnBrk="1" fontAlgn="auto" hangingPunct="1">
              <a:spcAft>
                <a:spcPts val="0"/>
              </a:spcAft>
              <a:buFont typeface="Arial" pitchFamily="34" charset="0"/>
              <a:buChar char="•"/>
              <a:defRPr/>
            </a:pPr>
            <a:r>
              <a:rPr lang="en-US" dirty="0" err="1" smtClean="0"/>
              <a:t>Pasal</a:t>
            </a:r>
            <a:r>
              <a:rPr lang="en-US" dirty="0" smtClean="0"/>
              <a:t> 123 HIR (</a:t>
            </a:r>
            <a:r>
              <a:rPr lang="en-US" dirty="0" err="1" smtClean="0"/>
              <a:t>Hukum</a:t>
            </a:r>
            <a:r>
              <a:rPr lang="en-US" dirty="0" smtClean="0"/>
              <a:t> </a:t>
            </a:r>
            <a:r>
              <a:rPr lang="en-US" dirty="0" err="1" smtClean="0"/>
              <a:t>Acara</a:t>
            </a:r>
            <a:r>
              <a:rPr lang="en-US" dirty="0" smtClean="0"/>
              <a:t> </a:t>
            </a:r>
            <a:r>
              <a:rPr lang="en-US" dirty="0" err="1" smtClean="0"/>
              <a:t>Perdata</a:t>
            </a:r>
            <a:r>
              <a:rPr lang="en-US" dirty="0" smtClean="0"/>
              <a:t>)</a:t>
            </a:r>
          </a:p>
          <a:p>
            <a:pPr lvl="1" eaLnBrk="1" fontAlgn="auto" hangingPunct="1">
              <a:spcAft>
                <a:spcPts val="0"/>
              </a:spcAft>
              <a:buFont typeface="Arial" pitchFamily="34" charset="0"/>
              <a:buChar char="–"/>
              <a:defRPr/>
            </a:pPr>
            <a:r>
              <a:rPr lang="en-US" dirty="0" err="1" smtClean="0"/>
              <a:t>Untuk</a:t>
            </a:r>
            <a:r>
              <a:rPr lang="en-US" dirty="0" smtClean="0"/>
              <a:t> </a:t>
            </a:r>
            <a:r>
              <a:rPr lang="en-US" dirty="0" err="1" smtClean="0"/>
              <a:t>mengajukan</a:t>
            </a:r>
            <a:r>
              <a:rPr lang="en-US" dirty="0" smtClean="0"/>
              <a:t> </a:t>
            </a:r>
            <a:r>
              <a:rPr lang="en-US" dirty="0" err="1" smtClean="0"/>
              <a:t>gugatan</a:t>
            </a:r>
            <a:r>
              <a:rPr lang="en-US" dirty="0" smtClean="0"/>
              <a:t> </a:t>
            </a:r>
            <a:r>
              <a:rPr lang="en-US" dirty="0" err="1" smtClean="0"/>
              <a:t>ganti</a:t>
            </a:r>
            <a:r>
              <a:rPr lang="en-US" dirty="0" smtClean="0"/>
              <a:t> </a:t>
            </a:r>
            <a:r>
              <a:rPr lang="en-US" dirty="0" err="1" smtClean="0"/>
              <a:t>rugi</a:t>
            </a:r>
            <a:r>
              <a:rPr lang="en-US" dirty="0" smtClean="0"/>
              <a:t>, </a:t>
            </a:r>
            <a:r>
              <a:rPr lang="en-US" dirty="0" err="1" smtClean="0"/>
              <a:t>korban</a:t>
            </a:r>
            <a:r>
              <a:rPr lang="en-US" dirty="0" smtClean="0"/>
              <a:t> </a:t>
            </a:r>
            <a:r>
              <a:rPr lang="en-US" dirty="0" err="1" smtClean="0"/>
              <a:t>harus</a:t>
            </a:r>
            <a:r>
              <a:rPr lang="en-US" dirty="0" smtClean="0"/>
              <a:t> </a:t>
            </a:r>
            <a:r>
              <a:rPr lang="en-US" dirty="0" err="1" smtClean="0"/>
              <a:t>membuat</a:t>
            </a:r>
            <a:r>
              <a:rPr lang="en-US" dirty="0" smtClean="0"/>
              <a:t> </a:t>
            </a:r>
            <a:r>
              <a:rPr lang="en-US" dirty="0" err="1" smtClean="0"/>
              <a:t>surat</a:t>
            </a:r>
            <a:r>
              <a:rPr lang="en-US" dirty="0" smtClean="0"/>
              <a:t> </a:t>
            </a:r>
            <a:r>
              <a:rPr lang="en-US" dirty="0" err="1" smtClean="0"/>
              <a:t>kuasa</a:t>
            </a:r>
            <a:r>
              <a:rPr lang="en-US" dirty="0" smtClean="0"/>
              <a:t> </a:t>
            </a:r>
            <a:r>
              <a:rPr lang="en-US" dirty="0" err="1" smtClean="0"/>
              <a:t>khusus</a:t>
            </a:r>
            <a:r>
              <a:rPr lang="en-US" dirty="0" smtClean="0"/>
              <a:t> </a:t>
            </a:r>
            <a:r>
              <a:rPr lang="en-US" dirty="0" err="1" smtClean="0"/>
              <a:t>kepada</a:t>
            </a:r>
            <a:r>
              <a:rPr lang="en-US" dirty="0" smtClean="0"/>
              <a:t> </a:t>
            </a:r>
            <a:r>
              <a:rPr lang="en-US" dirty="0" err="1" smtClean="0"/>
              <a:t>pengacara</a:t>
            </a:r>
            <a:r>
              <a:rPr lang="en-US" dirty="0" smtClean="0"/>
              <a:t> </a:t>
            </a:r>
            <a:r>
              <a:rPr lang="en-US" dirty="0" err="1" smtClean="0"/>
              <a:t>untuk</a:t>
            </a:r>
            <a:r>
              <a:rPr lang="en-US" dirty="0" smtClean="0"/>
              <a:t> </a:t>
            </a:r>
            <a:r>
              <a:rPr lang="en-US" dirty="0" err="1" smtClean="0"/>
              <a:t>selanjutnya</a:t>
            </a:r>
            <a:r>
              <a:rPr lang="en-US" dirty="0" smtClean="0"/>
              <a:t> </a:t>
            </a:r>
            <a:r>
              <a:rPr lang="en-US" dirty="0" err="1" smtClean="0"/>
              <a:t>mengajukan</a:t>
            </a:r>
            <a:r>
              <a:rPr lang="en-US" dirty="0" smtClean="0"/>
              <a:t> </a:t>
            </a:r>
            <a:r>
              <a:rPr lang="en-US" dirty="0" err="1" smtClean="0"/>
              <a:t>gugatan</a:t>
            </a:r>
            <a:r>
              <a:rPr lang="en-US" dirty="0" smtClean="0"/>
              <a:t> </a:t>
            </a:r>
            <a:r>
              <a:rPr lang="en-US" dirty="0" err="1" smtClean="0"/>
              <a:t>perdata</a:t>
            </a:r>
            <a:r>
              <a:rPr lang="en-US" dirty="0" smtClean="0"/>
              <a:t> </a:t>
            </a:r>
            <a:r>
              <a:rPr lang="en-US" dirty="0" err="1" smtClean="0"/>
              <a:t>ke</a:t>
            </a:r>
            <a:r>
              <a:rPr lang="en-US" dirty="0" smtClean="0"/>
              <a:t> PN </a:t>
            </a:r>
            <a:r>
              <a:rPr lang="en-US" dirty="0" err="1" smtClean="0"/>
              <a:t>setempat</a:t>
            </a:r>
            <a:r>
              <a:rPr lang="en-US" dirty="0" smtClean="0"/>
              <a:t>.</a:t>
            </a:r>
          </a:p>
          <a:p>
            <a:pPr lvl="1" eaLnBrk="1" fontAlgn="auto" hangingPunct="1">
              <a:spcAft>
                <a:spcPts val="0"/>
              </a:spcAft>
              <a:buFont typeface="Arial" pitchFamily="34" charset="0"/>
              <a:buChar char="–"/>
              <a:defRPr/>
            </a:pPr>
            <a:r>
              <a:rPr lang="en-US" dirty="0" err="1" smtClean="0"/>
              <a:t>Apabila</a:t>
            </a:r>
            <a:r>
              <a:rPr lang="en-US" dirty="0" smtClean="0"/>
              <a:t> </a:t>
            </a:r>
            <a:r>
              <a:rPr lang="en-US" dirty="0" err="1" smtClean="0"/>
              <a:t>korban</a:t>
            </a:r>
            <a:r>
              <a:rPr lang="en-US" dirty="0" smtClean="0"/>
              <a:t> </a:t>
            </a:r>
            <a:r>
              <a:rPr lang="en-US" dirty="0" err="1" smtClean="0"/>
              <a:t>ratusan</a:t>
            </a:r>
            <a:r>
              <a:rPr lang="en-US" dirty="0" smtClean="0"/>
              <a:t>, </a:t>
            </a:r>
            <a:r>
              <a:rPr lang="en-US" dirty="0" err="1" smtClean="0"/>
              <a:t>surat</a:t>
            </a:r>
            <a:r>
              <a:rPr lang="en-US" dirty="0" smtClean="0"/>
              <a:t> </a:t>
            </a:r>
            <a:r>
              <a:rPr lang="en-US" dirty="0" err="1" smtClean="0"/>
              <a:t>kuasa</a:t>
            </a:r>
            <a:r>
              <a:rPr lang="en-US" dirty="0" smtClean="0"/>
              <a:t> </a:t>
            </a:r>
            <a:r>
              <a:rPr lang="en-US" dirty="0" err="1" smtClean="0"/>
              <a:t>khusus</a:t>
            </a:r>
            <a:r>
              <a:rPr lang="en-US" dirty="0" smtClean="0"/>
              <a:t> </a:t>
            </a:r>
            <a:r>
              <a:rPr lang="en-US" dirty="0" err="1" smtClean="0"/>
              <a:t>tersebut</a:t>
            </a:r>
            <a:r>
              <a:rPr lang="en-US" dirty="0" smtClean="0"/>
              <a:t> </a:t>
            </a:r>
            <a:r>
              <a:rPr lang="en-US" dirty="0" err="1" smtClean="0"/>
              <a:t>sulit</a:t>
            </a:r>
            <a:r>
              <a:rPr lang="en-US" dirty="0" smtClean="0"/>
              <a:t>.</a:t>
            </a:r>
          </a:p>
          <a:p>
            <a:pPr lvl="1" eaLnBrk="1" fontAlgn="auto" hangingPunct="1">
              <a:spcAft>
                <a:spcPts val="0"/>
              </a:spcAft>
              <a:buFont typeface="Arial" pitchFamily="34" charset="0"/>
              <a:buChar char="–"/>
              <a:defRPr/>
            </a:pPr>
            <a:r>
              <a:rPr lang="en-US" dirty="0" err="1" smtClean="0"/>
              <a:t>Hanya</a:t>
            </a:r>
            <a:r>
              <a:rPr lang="en-US" dirty="0" smtClean="0"/>
              <a:t> </a:t>
            </a:r>
            <a:r>
              <a:rPr lang="en-US" dirty="0" err="1" smtClean="0"/>
              <a:t>korban</a:t>
            </a:r>
            <a:r>
              <a:rPr lang="en-US" dirty="0" smtClean="0"/>
              <a:t> yang </a:t>
            </a:r>
            <a:r>
              <a:rPr lang="en-US" dirty="0" err="1" smtClean="0"/>
              <a:t>menggugat</a:t>
            </a:r>
            <a:r>
              <a:rPr lang="en-US" dirty="0" smtClean="0"/>
              <a:t> yang </a:t>
            </a:r>
            <a:r>
              <a:rPr lang="en-US" dirty="0" err="1" smtClean="0"/>
              <a:t>akan</a:t>
            </a:r>
            <a:r>
              <a:rPr lang="en-US" dirty="0" smtClean="0"/>
              <a:t> </a:t>
            </a:r>
            <a:r>
              <a:rPr lang="en-US" dirty="0" err="1" smtClean="0"/>
              <a:t>memperoleh</a:t>
            </a:r>
            <a:r>
              <a:rPr lang="en-US" dirty="0" smtClean="0"/>
              <a:t> </a:t>
            </a:r>
            <a:r>
              <a:rPr lang="en-US" dirty="0" err="1" smtClean="0"/>
              <a:t>ganti</a:t>
            </a:r>
            <a:r>
              <a:rPr lang="en-US" dirty="0" smtClean="0"/>
              <a:t> </a:t>
            </a:r>
            <a:r>
              <a:rPr lang="en-US" dirty="0" err="1" smtClean="0"/>
              <a:t>rugi</a:t>
            </a:r>
            <a:r>
              <a:rPr lang="en-US" dirty="0" smtClean="0"/>
              <a:t> </a:t>
            </a:r>
            <a:r>
              <a:rPr lang="en-US" dirty="0" err="1" smtClean="0"/>
              <a:t>apabila</a:t>
            </a:r>
            <a:r>
              <a:rPr lang="en-US" dirty="0" smtClean="0"/>
              <a:t> </a:t>
            </a:r>
            <a:r>
              <a:rPr lang="en-US" dirty="0" err="1" smtClean="0"/>
              <a:t>gugatannya</a:t>
            </a:r>
            <a:r>
              <a:rPr lang="en-US" dirty="0" smtClean="0"/>
              <a:t> </a:t>
            </a:r>
            <a:r>
              <a:rPr lang="en-US" dirty="0" err="1" smtClean="0"/>
              <a:t>berhasil</a:t>
            </a:r>
            <a:r>
              <a:rPr lang="en-US" dirty="0" smtClean="0"/>
              <a:t>.</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normAutofit/>
          </a:bodyPr>
          <a:lstStyle/>
          <a:p>
            <a:pPr>
              <a:defRPr/>
            </a:pPr>
            <a:fld id="{582BA7D4-8CF4-49D0-93F5-6F7B2B032E4D}" type="slidenum">
              <a:rPr lang="en-US"/>
              <a:pPr>
                <a:defRPr/>
              </a:pPr>
              <a:t>61</a:t>
            </a:fld>
            <a:endParaRPr lang="en-US"/>
          </a:p>
        </p:txBody>
      </p:sp>
      <p:sp>
        <p:nvSpPr>
          <p:cNvPr id="26626" name="Rectangle 2"/>
          <p:cNvSpPr>
            <a:spLocks noGrp="1" noChangeArrowheads="1"/>
          </p:cNvSpPr>
          <p:nvPr>
            <p:ph type="title"/>
          </p:nvPr>
        </p:nvSpPr>
        <p:spPr/>
        <p:txBody>
          <a:bodyPr/>
          <a:lstStyle/>
          <a:p>
            <a:pPr eaLnBrk="1" hangingPunct="1"/>
            <a:r>
              <a:rPr lang="en-US" i="1" dirty="0" smtClean="0"/>
              <a:t>Class Action</a:t>
            </a:r>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p:txBody>
          <a:bodyPr rtlCol="0">
            <a:normAutofit/>
          </a:bodyPr>
          <a:lstStyle/>
          <a:p>
            <a:pPr eaLnBrk="1" fontAlgn="auto" hangingPunct="1">
              <a:spcAft>
                <a:spcPts val="0"/>
              </a:spcAft>
              <a:buFont typeface="Arial" pitchFamily="34" charset="0"/>
              <a:buChar char="•"/>
              <a:defRPr/>
            </a:pPr>
            <a:r>
              <a:rPr lang="en-US" dirty="0" err="1" smtClean="0"/>
              <a:t>Gugatan</a:t>
            </a:r>
            <a:r>
              <a:rPr lang="en-US" dirty="0" smtClean="0"/>
              <a:t> </a:t>
            </a:r>
            <a:r>
              <a:rPr lang="en-US" dirty="0" err="1" smtClean="0"/>
              <a:t>perwakilan</a:t>
            </a:r>
            <a:r>
              <a:rPr lang="en-US" dirty="0" smtClean="0"/>
              <a:t> </a:t>
            </a:r>
            <a:r>
              <a:rPr lang="en-US" dirty="0" err="1" smtClean="0"/>
              <a:t>kelompok</a:t>
            </a:r>
            <a:r>
              <a:rPr lang="en-US" dirty="0" smtClean="0"/>
              <a:t>.</a:t>
            </a:r>
          </a:p>
          <a:p>
            <a:pPr eaLnBrk="1" fontAlgn="auto" hangingPunct="1">
              <a:spcAft>
                <a:spcPts val="0"/>
              </a:spcAft>
              <a:buFont typeface="Arial" pitchFamily="34" charset="0"/>
              <a:buChar char="•"/>
              <a:defRPr/>
            </a:pPr>
            <a:r>
              <a:rPr lang="en-US" dirty="0" err="1" smtClean="0"/>
              <a:t>Sifat</a:t>
            </a:r>
            <a:r>
              <a:rPr lang="en-US" dirty="0" smtClean="0"/>
              <a:t> </a:t>
            </a:r>
            <a:r>
              <a:rPr lang="en-US" dirty="0" err="1" smtClean="0"/>
              <a:t>massal</a:t>
            </a:r>
            <a:r>
              <a:rPr lang="en-US" dirty="0" smtClean="0"/>
              <a:t>.</a:t>
            </a:r>
          </a:p>
          <a:p>
            <a:pPr eaLnBrk="1" fontAlgn="auto" hangingPunct="1">
              <a:spcAft>
                <a:spcPts val="0"/>
              </a:spcAft>
              <a:buFont typeface="Arial" pitchFamily="34" charset="0"/>
              <a:buChar char="•"/>
              <a:defRPr/>
            </a:pPr>
            <a:r>
              <a:rPr lang="en-US" dirty="0" err="1" smtClean="0"/>
              <a:t>Untuk</a:t>
            </a:r>
            <a:r>
              <a:rPr lang="en-US" dirty="0" smtClean="0"/>
              <a:t> </a:t>
            </a:r>
            <a:r>
              <a:rPr lang="en-US" dirty="0" err="1" smtClean="0"/>
              <a:t>kasus</a:t>
            </a:r>
            <a:r>
              <a:rPr lang="en-US" dirty="0" smtClean="0"/>
              <a:t> yang </a:t>
            </a:r>
            <a:r>
              <a:rPr lang="en-US" dirty="0" err="1" smtClean="0"/>
              <a:t>sama</a:t>
            </a:r>
            <a:r>
              <a:rPr lang="en-US" dirty="0" smtClean="0"/>
              <a:t>, </a:t>
            </a:r>
            <a:r>
              <a:rPr lang="en-US" dirty="0" err="1" smtClean="0"/>
              <a:t>cukup</a:t>
            </a:r>
            <a:r>
              <a:rPr lang="en-US" dirty="0" smtClean="0"/>
              <a:t> </a:t>
            </a:r>
            <a:r>
              <a:rPr lang="en-US" dirty="0" err="1" smtClean="0"/>
              <a:t>diwakili</a:t>
            </a:r>
            <a:r>
              <a:rPr lang="en-US" dirty="0" smtClean="0"/>
              <a:t> </a:t>
            </a:r>
            <a:r>
              <a:rPr lang="en-US" dirty="0" err="1" smtClean="0"/>
              <a:t>beberapa</a:t>
            </a:r>
            <a:r>
              <a:rPr lang="en-US" dirty="0" smtClean="0"/>
              <a:t> </a:t>
            </a:r>
            <a:r>
              <a:rPr lang="en-US" dirty="0" err="1" smtClean="0"/>
              <a:t>korban</a:t>
            </a:r>
            <a:r>
              <a:rPr lang="en-US" dirty="0" smtClean="0"/>
              <a:t> </a:t>
            </a:r>
            <a:r>
              <a:rPr lang="en-US" dirty="0" err="1" smtClean="0"/>
              <a:t>menuntut</a:t>
            </a:r>
            <a:r>
              <a:rPr lang="en-US" dirty="0" smtClean="0"/>
              <a:t> </a:t>
            </a:r>
            <a:r>
              <a:rPr lang="en-US" dirty="0" err="1" smtClean="0"/>
              <a:t>secara</a:t>
            </a:r>
            <a:r>
              <a:rPr lang="en-US" dirty="0" smtClean="0"/>
              <a:t> </a:t>
            </a:r>
            <a:r>
              <a:rPr lang="en-US" dirty="0" err="1" smtClean="0"/>
              <a:t>perdata</a:t>
            </a:r>
            <a:r>
              <a:rPr lang="en-US" dirty="0" smtClean="0"/>
              <a:t> </a:t>
            </a:r>
            <a:r>
              <a:rPr lang="en-US" dirty="0" err="1" smtClean="0"/>
              <a:t>ke</a:t>
            </a:r>
            <a:r>
              <a:rPr lang="en-US" dirty="0" smtClean="0"/>
              <a:t> </a:t>
            </a:r>
            <a:r>
              <a:rPr lang="en-US" dirty="0" err="1" smtClean="0"/>
              <a:t>pengadilan</a:t>
            </a:r>
            <a:r>
              <a:rPr lang="en-US" dirty="0" smtClean="0"/>
              <a:t>.</a:t>
            </a:r>
          </a:p>
          <a:p>
            <a:pPr eaLnBrk="1" fontAlgn="auto" hangingPunct="1">
              <a:spcAft>
                <a:spcPts val="0"/>
              </a:spcAft>
              <a:buFont typeface="Arial" pitchFamily="34" charset="0"/>
              <a:buChar char="•"/>
              <a:defRPr/>
            </a:pPr>
            <a:r>
              <a:rPr lang="en-US" dirty="0" err="1" smtClean="0"/>
              <a:t>Untuk</a:t>
            </a:r>
            <a:r>
              <a:rPr lang="en-US" dirty="0" smtClean="0"/>
              <a:t> </a:t>
            </a:r>
            <a:r>
              <a:rPr lang="en-US" dirty="0" err="1" smtClean="0"/>
              <a:t>putusan</a:t>
            </a:r>
            <a:r>
              <a:rPr lang="en-US" dirty="0" smtClean="0"/>
              <a:t> yang </a:t>
            </a:r>
            <a:r>
              <a:rPr lang="en-US" dirty="0" err="1" smtClean="0"/>
              <a:t>mempunyai</a:t>
            </a:r>
            <a:r>
              <a:rPr lang="en-US" dirty="0" smtClean="0"/>
              <a:t> </a:t>
            </a:r>
            <a:r>
              <a:rPr lang="en-US" dirty="0" err="1" smtClean="0"/>
              <a:t>kekuatan</a:t>
            </a:r>
            <a:r>
              <a:rPr lang="en-US" dirty="0" smtClean="0"/>
              <a:t> </a:t>
            </a:r>
            <a:r>
              <a:rPr lang="en-US" dirty="0" err="1" smtClean="0"/>
              <a:t>hukum</a:t>
            </a:r>
            <a:r>
              <a:rPr lang="en-US" dirty="0" smtClean="0"/>
              <a:t> </a:t>
            </a:r>
            <a:r>
              <a:rPr lang="en-US" dirty="0" err="1" smtClean="0"/>
              <a:t>tetap</a:t>
            </a:r>
            <a:r>
              <a:rPr lang="en-US" dirty="0" smtClean="0"/>
              <a:t> </a:t>
            </a:r>
            <a:r>
              <a:rPr lang="en-US" dirty="0" err="1" smtClean="0"/>
              <a:t>pihak</a:t>
            </a:r>
            <a:r>
              <a:rPr lang="en-US" dirty="0" smtClean="0"/>
              <a:t> </a:t>
            </a:r>
            <a:r>
              <a:rPr lang="en-US" dirty="0" err="1" smtClean="0"/>
              <a:t>korban</a:t>
            </a:r>
            <a:r>
              <a:rPr lang="en-US" dirty="0" smtClean="0"/>
              <a:t> </a:t>
            </a:r>
            <a:r>
              <a:rPr lang="en-US" dirty="0" err="1" smtClean="0"/>
              <a:t>dimenangkan</a:t>
            </a:r>
            <a:r>
              <a:rPr lang="en-US" dirty="0" smtClean="0"/>
              <a:t>, </a:t>
            </a:r>
            <a:r>
              <a:rPr lang="en-US" dirty="0" err="1" smtClean="0"/>
              <a:t>korban</a:t>
            </a:r>
            <a:r>
              <a:rPr lang="en-US" dirty="0" smtClean="0"/>
              <a:t> lain yang </a:t>
            </a:r>
            <a:r>
              <a:rPr lang="en-US" dirty="0" err="1" smtClean="0"/>
              <a:t>tidak</a:t>
            </a:r>
            <a:r>
              <a:rPr lang="en-US" dirty="0" smtClean="0"/>
              <a:t> </a:t>
            </a:r>
            <a:r>
              <a:rPr lang="en-US" dirty="0" err="1" smtClean="0"/>
              <a:t>mengajukan</a:t>
            </a:r>
            <a:r>
              <a:rPr lang="en-US" dirty="0" smtClean="0"/>
              <a:t> </a:t>
            </a:r>
            <a:r>
              <a:rPr lang="en-US" dirty="0" err="1" smtClean="0"/>
              <a:t>gugatan</a:t>
            </a:r>
            <a:r>
              <a:rPr lang="en-US" dirty="0" smtClean="0"/>
              <a:t> </a:t>
            </a:r>
            <a:r>
              <a:rPr lang="en-US" dirty="0" err="1" smtClean="0"/>
              <a:t>dapat</a:t>
            </a:r>
            <a:r>
              <a:rPr lang="en-US" dirty="0" smtClean="0"/>
              <a:t> </a:t>
            </a:r>
            <a:r>
              <a:rPr lang="en-US" dirty="0" err="1" smtClean="0"/>
              <a:t>meminta</a:t>
            </a:r>
            <a:r>
              <a:rPr lang="en-US" dirty="0" smtClean="0"/>
              <a:t> </a:t>
            </a:r>
            <a:r>
              <a:rPr lang="en-US" dirty="0" err="1" smtClean="0"/>
              <a:t>ganti</a:t>
            </a:r>
            <a:r>
              <a:rPr lang="en-US" dirty="0" smtClean="0"/>
              <a:t> </a:t>
            </a:r>
            <a:r>
              <a:rPr lang="en-US" dirty="0" err="1" smtClean="0"/>
              <a:t>rugi</a:t>
            </a:r>
            <a:r>
              <a:rPr lang="en-US" dirty="0" smtClean="0"/>
              <a:t> </a:t>
            </a:r>
            <a:r>
              <a:rPr lang="en-US" dirty="0" err="1" smtClean="0"/>
              <a:t>tanpa</a:t>
            </a:r>
            <a:r>
              <a:rPr lang="en-US" dirty="0" smtClean="0"/>
              <a:t> </a:t>
            </a:r>
            <a:r>
              <a:rPr lang="en-US" dirty="0" err="1" smtClean="0"/>
              <a:t>harus</a:t>
            </a:r>
            <a:r>
              <a:rPr lang="en-US" dirty="0" smtClean="0"/>
              <a:t> </a:t>
            </a:r>
            <a:r>
              <a:rPr lang="en-US" dirty="0" err="1" smtClean="0"/>
              <a:t>mengajukan</a:t>
            </a:r>
            <a:r>
              <a:rPr lang="en-US" dirty="0" smtClean="0"/>
              <a:t> </a:t>
            </a:r>
            <a:r>
              <a:rPr lang="en-US" dirty="0" err="1" smtClean="0"/>
              <a:t>gugatan</a:t>
            </a:r>
            <a:r>
              <a:rPr lang="en-US" dirty="0" smtClean="0"/>
              <a:t> </a:t>
            </a:r>
            <a:r>
              <a:rPr lang="en-US" dirty="0" err="1" smtClean="0"/>
              <a:t>baru</a:t>
            </a:r>
            <a:r>
              <a:rPr lang="en-US" dirty="0" smtClean="0"/>
              <a:t>.</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normAutofit/>
          </a:bodyPr>
          <a:lstStyle/>
          <a:p>
            <a:pPr>
              <a:defRPr/>
            </a:pPr>
            <a:fld id="{2FF3580D-B782-4931-A2EE-575E0741A866}" type="slidenum">
              <a:rPr lang="en-US"/>
              <a:pPr>
                <a:defRPr/>
              </a:pPr>
              <a:t>62</a:t>
            </a:fld>
            <a:endParaRPr lang="en-US"/>
          </a:p>
        </p:txBody>
      </p:sp>
      <p:sp>
        <p:nvSpPr>
          <p:cNvPr id="27650" name="Rectangle 2"/>
          <p:cNvSpPr>
            <a:spLocks noGrp="1" noChangeArrowheads="1"/>
          </p:cNvSpPr>
          <p:nvPr>
            <p:ph type="title"/>
          </p:nvPr>
        </p:nvSpPr>
        <p:spPr/>
        <p:txBody>
          <a:bodyPr/>
          <a:lstStyle/>
          <a:p>
            <a:pPr eaLnBrk="1" hangingPunct="1"/>
            <a:r>
              <a:rPr lang="en-US" i="1" dirty="0" smtClean="0"/>
              <a:t>Class Action</a:t>
            </a:r>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p:txBody>
          <a:bodyPr/>
          <a:lstStyle/>
          <a:p>
            <a:pPr eaLnBrk="1" hangingPunct="1"/>
            <a:r>
              <a:rPr lang="en-US" dirty="0" err="1" smtClean="0"/>
              <a:t>Biasanya</a:t>
            </a:r>
            <a:r>
              <a:rPr lang="en-US" dirty="0" smtClean="0"/>
              <a:t> </a:t>
            </a:r>
            <a:r>
              <a:rPr lang="en-US" dirty="0" err="1" smtClean="0"/>
              <a:t>apabila</a:t>
            </a:r>
            <a:r>
              <a:rPr lang="en-US" dirty="0" smtClean="0"/>
              <a:t> </a:t>
            </a:r>
            <a:r>
              <a:rPr lang="en-US" dirty="0" err="1" smtClean="0"/>
              <a:t>menggugat</a:t>
            </a:r>
            <a:r>
              <a:rPr lang="en-US" dirty="0" smtClean="0"/>
              <a:t>, </a:t>
            </a:r>
            <a:r>
              <a:rPr lang="en-US" dirty="0" err="1" smtClean="0"/>
              <a:t>konsumen</a:t>
            </a:r>
            <a:r>
              <a:rPr lang="en-US" dirty="0" smtClean="0"/>
              <a:t> </a:t>
            </a:r>
            <a:r>
              <a:rPr lang="en-US" dirty="0" err="1" smtClean="0"/>
              <a:t>harus</a:t>
            </a:r>
            <a:r>
              <a:rPr lang="en-US" dirty="0" smtClean="0"/>
              <a:t> </a:t>
            </a:r>
            <a:r>
              <a:rPr lang="en-US" dirty="0" err="1" smtClean="0"/>
              <a:t>membuktikan</a:t>
            </a:r>
            <a:r>
              <a:rPr lang="en-US" dirty="0" smtClean="0"/>
              <a:t> </a:t>
            </a:r>
            <a:r>
              <a:rPr lang="en-US" dirty="0" err="1" smtClean="0"/>
              <a:t>bahwa</a:t>
            </a:r>
            <a:r>
              <a:rPr lang="en-US" dirty="0" smtClean="0"/>
              <a:t> </a:t>
            </a:r>
            <a:r>
              <a:rPr lang="en-US" dirty="0" err="1" smtClean="0"/>
              <a:t>produsen</a:t>
            </a:r>
            <a:r>
              <a:rPr lang="en-US" dirty="0" smtClean="0"/>
              <a:t> </a:t>
            </a:r>
            <a:r>
              <a:rPr lang="en-US" dirty="0" err="1" smtClean="0"/>
              <a:t>melakukan</a:t>
            </a:r>
            <a:r>
              <a:rPr lang="en-US" dirty="0" smtClean="0"/>
              <a:t> </a:t>
            </a:r>
            <a:r>
              <a:rPr lang="en-US" dirty="0" err="1" smtClean="0"/>
              <a:t>kesalahan</a:t>
            </a:r>
            <a:r>
              <a:rPr lang="en-US" dirty="0" smtClean="0"/>
              <a:t> yang </a:t>
            </a:r>
            <a:r>
              <a:rPr lang="en-US" dirty="0" err="1" smtClean="0"/>
              <a:t>menimbulkan</a:t>
            </a:r>
            <a:r>
              <a:rPr lang="en-US" dirty="0" smtClean="0"/>
              <a:t> </a:t>
            </a:r>
            <a:r>
              <a:rPr lang="en-US" dirty="0" err="1" smtClean="0"/>
              <a:t>kerugian</a:t>
            </a:r>
            <a:r>
              <a:rPr lang="en-US" dirty="0" smtClean="0"/>
              <a:t> </a:t>
            </a:r>
            <a:r>
              <a:rPr lang="en-US" dirty="0" err="1" smtClean="0"/>
              <a:t>di</a:t>
            </a:r>
            <a:r>
              <a:rPr lang="en-US" dirty="0" smtClean="0"/>
              <a:t> </a:t>
            </a:r>
            <a:r>
              <a:rPr lang="en-US" dirty="0" err="1" smtClean="0"/>
              <a:t>pihak</a:t>
            </a:r>
            <a:r>
              <a:rPr lang="en-US" dirty="0" smtClean="0"/>
              <a:t> </a:t>
            </a:r>
            <a:r>
              <a:rPr lang="en-US" dirty="0" err="1" smtClean="0"/>
              <a:t>konsumen</a:t>
            </a:r>
            <a:r>
              <a:rPr lang="en-US" dirty="0" smtClean="0"/>
              <a:t>.</a:t>
            </a:r>
          </a:p>
          <a:p>
            <a:pPr lvl="1" eaLnBrk="1" hangingPunct="1"/>
            <a:r>
              <a:rPr lang="en-US" dirty="0" smtClean="0"/>
              <a:t>Dari </a:t>
            </a:r>
            <a:r>
              <a:rPr lang="en-US" dirty="0" err="1" smtClean="0"/>
              <a:t>perspektif</a:t>
            </a:r>
            <a:r>
              <a:rPr lang="en-US" dirty="0" smtClean="0"/>
              <a:t> </a:t>
            </a:r>
            <a:r>
              <a:rPr lang="en-US" dirty="0" err="1" smtClean="0"/>
              <a:t>konsumen</a:t>
            </a:r>
            <a:r>
              <a:rPr lang="en-US" dirty="0" smtClean="0"/>
              <a:t> </a:t>
            </a:r>
            <a:r>
              <a:rPr lang="en-US" dirty="0" err="1" smtClean="0"/>
              <a:t>akan</a:t>
            </a:r>
            <a:r>
              <a:rPr lang="en-US" dirty="0" smtClean="0"/>
              <a:t> </a:t>
            </a:r>
            <a:r>
              <a:rPr lang="en-US" dirty="0" err="1" smtClean="0"/>
              <a:t>lebih</a:t>
            </a:r>
            <a:r>
              <a:rPr lang="en-US" dirty="0" smtClean="0"/>
              <a:t> </a:t>
            </a:r>
            <a:r>
              <a:rPr lang="en-US" dirty="0" err="1" smtClean="0"/>
              <a:t>adil</a:t>
            </a:r>
            <a:r>
              <a:rPr lang="en-US" dirty="0" smtClean="0"/>
              <a:t> </a:t>
            </a:r>
            <a:r>
              <a:rPr lang="en-US" dirty="0" err="1" smtClean="0"/>
              <a:t>apabila</a:t>
            </a:r>
            <a:r>
              <a:rPr lang="en-US" dirty="0" smtClean="0"/>
              <a:t> </a:t>
            </a:r>
            <a:r>
              <a:rPr lang="en-US" dirty="0" err="1" smtClean="0"/>
              <a:t>beban</a:t>
            </a:r>
            <a:r>
              <a:rPr lang="en-US" dirty="0" smtClean="0"/>
              <a:t> </a:t>
            </a:r>
            <a:r>
              <a:rPr lang="en-US" dirty="0" err="1" smtClean="0"/>
              <a:t>pembuktian</a:t>
            </a:r>
            <a:r>
              <a:rPr lang="en-US" dirty="0" smtClean="0"/>
              <a:t> </a:t>
            </a:r>
            <a:r>
              <a:rPr lang="en-US" dirty="0" err="1" smtClean="0"/>
              <a:t>ada</a:t>
            </a:r>
            <a:r>
              <a:rPr lang="en-US" dirty="0" smtClean="0"/>
              <a:t> </a:t>
            </a:r>
            <a:r>
              <a:rPr lang="en-US" dirty="0" err="1" smtClean="0"/>
              <a:t>pada</a:t>
            </a:r>
            <a:r>
              <a:rPr lang="en-US" dirty="0" smtClean="0"/>
              <a:t> </a:t>
            </a:r>
            <a:r>
              <a:rPr lang="en-US" dirty="0" err="1" smtClean="0"/>
              <a:t>produsen</a:t>
            </a:r>
            <a:r>
              <a:rPr lang="en-US" dirty="0" smtClean="0"/>
              <a:t>: </a:t>
            </a:r>
            <a:r>
              <a:rPr lang="en-US" dirty="0" err="1" smtClean="0"/>
              <a:t>produsen</a:t>
            </a:r>
            <a:r>
              <a:rPr lang="en-US" dirty="0" smtClean="0"/>
              <a:t> </a:t>
            </a:r>
            <a:r>
              <a:rPr lang="en-US" dirty="0" err="1" smtClean="0"/>
              <a:t>harus</a:t>
            </a:r>
            <a:r>
              <a:rPr lang="en-US" dirty="0" smtClean="0"/>
              <a:t> </a:t>
            </a:r>
            <a:r>
              <a:rPr lang="en-US" dirty="0" err="1" smtClean="0"/>
              <a:t>membuktikan</a:t>
            </a:r>
            <a:r>
              <a:rPr lang="en-US" dirty="0" smtClean="0"/>
              <a:t> </a:t>
            </a:r>
            <a:r>
              <a:rPr lang="en-US" dirty="0" err="1" smtClean="0"/>
              <a:t>bahwa</a:t>
            </a:r>
            <a:r>
              <a:rPr lang="en-US" dirty="0" smtClean="0"/>
              <a:t> </a:t>
            </a:r>
            <a:r>
              <a:rPr lang="en-US" dirty="0" err="1" smtClean="0"/>
              <a:t>produsen</a:t>
            </a:r>
            <a:r>
              <a:rPr lang="en-US" dirty="0" smtClean="0"/>
              <a:t> </a:t>
            </a:r>
            <a:r>
              <a:rPr lang="en-US" dirty="0" err="1" smtClean="0"/>
              <a:t>telah</a:t>
            </a:r>
            <a:r>
              <a:rPr lang="en-US" dirty="0" smtClean="0"/>
              <a:t> </a:t>
            </a:r>
            <a:r>
              <a:rPr lang="en-US" dirty="0" err="1" smtClean="0"/>
              <a:t>melakukan</a:t>
            </a:r>
            <a:r>
              <a:rPr lang="en-US" dirty="0" smtClean="0"/>
              <a:t> </a:t>
            </a:r>
            <a:r>
              <a:rPr lang="en-US" dirty="0" err="1" smtClean="0"/>
              <a:t>proses</a:t>
            </a:r>
            <a:r>
              <a:rPr lang="en-US" dirty="0" smtClean="0"/>
              <a:t> </a:t>
            </a:r>
            <a:r>
              <a:rPr lang="en-US" dirty="0" err="1" smtClean="0"/>
              <a:t>produksi</a:t>
            </a:r>
            <a:r>
              <a:rPr lang="en-US" dirty="0" smtClean="0"/>
              <a:t> </a:t>
            </a:r>
            <a:r>
              <a:rPr lang="en-US" dirty="0" err="1" smtClean="0"/>
              <a:t>sesuai</a:t>
            </a:r>
            <a:r>
              <a:rPr lang="en-US" dirty="0" smtClean="0"/>
              <a:t> </a:t>
            </a:r>
            <a:r>
              <a:rPr lang="en-US" dirty="0" err="1" smtClean="0"/>
              <a:t>dengan</a:t>
            </a:r>
            <a:r>
              <a:rPr lang="en-US" dirty="0" smtClean="0"/>
              <a:t> </a:t>
            </a:r>
            <a:r>
              <a:rPr lang="en-US" dirty="0" err="1" smtClean="0"/>
              <a:t>prosedur</a:t>
            </a:r>
            <a:r>
              <a:rPr lang="en-US" dirty="0" smtClean="0"/>
              <a:t> yang </a:t>
            </a:r>
            <a:r>
              <a:rPr lang="en-US" dirty="0" err="1" smtClean="0"/>
              <a:t>ada</a:t>
            </a:r>
            <a:r>
              <a:rPr lang="en-US" dirty="0" smtClean="0"/>
              <a:t>.</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normAutofit/>
          </a:bodyPr>
          <a:lstStyle/>
          <a:p>
            <a:pPr>
              <a:defRPr/>
            </a:pPr>
            <a:fld id="{16F8B233-74F3-46E8-AC8A-63C8B07CF2CE}" type="slidenum">
              <a:rPr lang="en-US"/>
              <a:pPr>
                <a:defRPr/>
              </a:pPr>
              <a:t>63</a:t>
            </a:fld>
            <a:endParaRPr lang="en-US"/>
          </a:p>
        </p:txBody>
      </p:sp>
      <p:sp>
        <p:nvSpPr>
          <p:cNvPr id="146434"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t>UUPK</a:t>
            </a:r>
            <a:br>
              <a:rPr lang="en-US" dirty="0" smtClean="0"/>
            </a:br>
            <a:r>
              <a:rPr lang="en-US" dirty="0" err="1" smtClean="0"/>
              <a:t>Beban</a:t>
            </a:r>
            <a:r>
              <a:rPr lang="en-US" dirty="0" smtClean="0"/>
              <a:t> </a:t>
            </a:r>
            <a:r>
              <a:rPr lang="en-US" dirty="0" err="1" smtClean="0"/>
              <a:t>Pembuktian</a:t>
            </a:r>
            <a:r>
              <a:rPr lang="en-US" dirty="0" smtClean="0"/>
              <a:t> </a:t>
            </a:r>
            <a:r>
              <a:rPr lang="en-US" dirty="0" err="1" smtClean="0"/>
              <a:t>Terbalik</a:t>
            </a:r>
            <a:endParaRPr lang="en-US" dirty="0"/>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p:txBody>
          <a:bodyPr/>
          <a:lstStyle/>
          <a:p>
            <a:pPr eaLnBrk="1" hangingPunct="1"/>
            <a:r>
              <a:rPr lang="en-US" dirty="0" err="1" smtClean="0"/>
              <a:t>Contoh</a:t>
            </a:r>
            <a:r>
              <a:rPr lang="en-US" dirty="0" smtClean="0"/>
              <a:t>: </a:t>
            </a:r>
            <a:r>
              <a:rPr lang="en-US" dirty="0" err="1" smtClean="0"/>
              <a:t>kasus</a:t>
            </a:r>
            <a:r>
              <a:rPr lang="en-US" dirty="0" smtClean="0"/>
              <a:t> </a:t>
            </a:r>
            <a:r>
              <a:rPr lang="en-US" dirty="0" err="1" smtClean="0"/>
              <a:t>biskuit</a:t>
            </a:r>
            <a:r>
              <a:rPr lang="en-US" dirty="0" smtClean="0"/>
              <a:t> </a:t>
            </a:r>
            <a:r>
              <a:rPr lang="en-US" dirty="0" err="1" smtClean="0"/>
              <a:t>beracun</a:t>
            </a:r>
            <a:endParaRPr lang="en-US" dirty="0" smtClean="0"/>
          </a:p>
          <a:p>
            <a:pPr lvl="1" eaLnBrk="1" hangingPunct="1"/>
            <a:r>
              <a:rPr lang="en-US" dirty="0" err="1" smtClean="0"/>
              <a:t>Apabila</a:t>
            </a:r>
            <a:r>
              <a:rPr lang="en-US" dirty="0" smtClean="0"/>
              <a:t> </a:t>
            </a:r>
            <a:r>
              <a:rPr lang="en-US" dirty="0" err="1" smtClean="0"/>
              <a:t>konsumen</a:t>
            </a:r>
            <a:r>
              <a:rPr lang="en-US" dirty="0" smtClean="0"/>
              <a:t> yang </a:t>
            </a:r>
            <a:r>
              <a:rPr lang="en-US" dirty="0" err="1" smtClean="0"/>
              <a:t>harus</a:t>
            </a:r>
            <a:r>
              <a:rPr lang="en-US" dirty="0" smtClean="0"/>
              <a:t> </a:t>
            </a:r>
            <a:r>
              <a:rPr lang="en-US" dirty="0" err="1" smtClean="0"/>
              <a:t>membuktikan</a:t>
            </a:r>
            <a:r>
              <a:rPr lang="en-US" dirty="0" smtClean="0"/>
              <a:t>, </a:t>
            </a:r>
            <a:r>
              <a:rPr lang="en-US" dirty="0" err="1" smtClean="0"/>
              <a:t>konsumen</a:t>
            </a:r>
            <a:r>
              <a:rPr lang="en-US" dirty="0" smtClean="0"/>
              <a:t> </a:t>
            </a:r>
            <a:r>
              <a:rPr lang="en-US" dirty="0" err="1" smtClean="0"/>
              <a:t>kesulitan</a:t>
            </a:r>
            <a:r>
              <a:rPr lang="en-US" dirty="0" smtClean="0"/>
              <a:t> </a:t>
            </a:r>
            <a:r>
              <a:rPr lang="en-US" dirty="0" err="1" smtClean="0"/>
              <a:t>karena</a:t>
            </a:r>
            <a:r>
              <a:rPr lang="en-US" dirty="0" smtClean="0"/>
              <a:t> </a:t>
            </a:r>
            <a:r>
              <a:rPr lang="en-US" dirty="0" err="1" smtClean="0"/>
              <a:t>awam</a:t>
            </a:r>
            <a:r>
              <a:rPr lang="en-US" dirty="0" smtClean="0"/>
              <a:t> </a:t>
            </a:r>
            <a:r>
              <a:rPr lang="en-US" dirty="0" err="1" smtClean="0"/>
              <a:t>tentang</a:t>
            </a:r>
            <a:r>
              <a:rPr lang="en-US" dirty="0" smtClean="0"/>
              <a:t> </a:t>
            </a:r>
            <a:r>
              <a:rPr lang="en-US" dirty="0" err="1" smtClean="0"/>
              <a:t>proses</a:t>
            </a:r>
            <a:r>
              <a:rPr lang="en-US" dirty="0" smtClean="0"/>
              <a:t> </a:t>
            </a:r>
            <a:r>
              <a:rPr lang="en-US" dirty="0" err="1" smtClean="0"/>
              <a:t>produksi</a:t>
            </a:r>
            <a:r>
              <a:rPr lang="en-US" dirty="0" smtClean="0"/>
              <a:t> </a:t>
            </a:r>
            <a:r>
              <a:rPr lang="en-US" dirty="0" err="1" smtClean="0"/>
              <a:t>makanan</a:t>
            </a:r>
            <a:r>
              <a:rPr lang="en-US" dirty="0" smtClean="0"/>
              <a:t> </a:t>
            </a:r>
            <a:r>
              <a:rPr lang="en-US" dirty="0" err="1" smtClean="0"/>
              <a:t>ybs</a:t>
            </a:r>
            <a:r>
              <a:rPr lang="en-US" dirty="0" smtClean="0"/>
              <a:t> – </a:t>
            </a:r>
            <a:r>
              <a:rPr lang="en-US" dirty="0" err="1" smtClean="0"/>
              <a:t>secara</a:t>
            </a:r>
            <a:r>
              <a:rPr lang="en-US" dirty="0" smtClean="0"/>
              <a:t> </a:t>
            </a:r>
            <a:r>
              <a:rPr lang="en-US" dirty="0" err="1" smtClean="0"/>
              <a:t>teknis</a:t>
            </a:r>
            <a:r>
              <a:rPr lang="en-US" dirty="0" smtClean="0"/>
              <a:t> </a:t>
            </a:r>
            <a:r>
              <a:rPr lang="en-US" dirty="0" err="1" smtClean="0"/>
              <a:t>bukanlah</a:t>
            </a:r>
            <a:r>
              <a:rPr lang="en-US" dirty="0" smtClean="0"/>
              <a:t> </a:t>
            </a:r>
            <a:r>
              <a:rPr lang="en-US" dirty="0" err="1" smtClean="0"/>
              <a:t>hal</a:t>
            </a:r>
            <a:r>
              <a:rPr lang="en-US" dirty="0" smtClean="0"/>
              <a:t> yang </a:t>
            </a:r>
            <a:r>
              <a:rPr lang="en-US" dirty="0" err="1" smtClean="0"/>
              <a:t>mudah</a:t>
            </a:r>
            <a:r>
              <a:rPr lang="en-US" dirty="0" smtClean="0"/>
              <a:t>/</a:t>
            </a:r>
            <a:r>
              <a:rPr lang="en-US" dirty="0" err="1" smtClean="0"/>
              <a:t>sederhana</a:t>
            </a:r>
            <a:r>
              <a:rPr lang="en-US" dirty="0" smtClean="0"/>
              <a:t>.</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normAutofit/>
          </a:bodyPr>
          <a:lstStyle/>
          <a:p>
            <a:pPr>
              <a:defRPr/>
            </a:pPr>
            <a:fld id="{39F5AC0E-A502-45F1-B365-FFB461961063}" type="slidenum">
              <a:rPr lang="en-US"/>
              <a:pPr>
                <a:defRPr/>
              </a:pPr>
              <a:t>64</a:t>
            </a:fld>
            <a:endParaRPr lang="en-US"/>
          </a:p>
        </p:txBody>
      </p:sp>
      <p:sp>
        <p:nvSpPr>
          <p:cNvPr id="150530"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t>UUPK</a:t>
            </a:r>
            <a:br>
              <a:rPr lang="en-US" dirty="0" smtClean="0"/>
            </a:br>
            <a:r>
              <a:rPr lang="en-US" dirty="0" err="1" smtClean="0"/>
              <a:t>Beban</a:t>
            </a:r>
            <a:r>
              <a:rPr lang="en-US" dirty="0" smtClean="0"/>
              <a:t> </a:t>
            </a:r>
            <a:r>
              <a:rPr lang="en-US" dirty="0" err="1" smtClean="0"/>
              <a:t>pembuktian</a:t>
            </a:r>
            <a:r>
              <a:rPr lang="en-US" dirty="0" smtClean="0"/>
              <a:t> </a:t>
            </a:r>
            <a:r>
              <a:rPr lang="en-US" dirty="0" err="1" smtClean="0"/>
              <a:t>terbalik</a:t>
            </a:r>
            <a:endParaRPr lang="en-US" dirty="0"/>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p:txBody>
          <a:bodyPr rtlCol="0">
            <a:normAutofit/>
          </a:bodyPr>
          <a:lstStyle/>
          <a:p>
            <a:pPr eaLnBrk="1" fontAlgn="auto" hangingPunct="1">
              <a:spcAft>
                <a:spcPts val="0"/>
              </a:spcAft>
              <a:buFont typeface="Arial" pitchFamily="34" charset="0"/>
              <a:buChar char="•"/>
              <a:defRPr/>
            </a:pPr>
            <a:r>
              <a:rPr lang="en-US" sz="2400" i="1" dirty="0" smtClean="0"/>
              <a:t>Small Claim Court</a:t>
            </a:r>
          </a:p>
          <a:p>
            <a:pPr lvl="1" eaLnBrk="1" fontAlgn="auto" hangingPunct="1">
              <a:spcAft>
                <a:spcPts val="0"/>
              </a:spcAft>
              <a:buFont typeface="Arial" pitchFamily="34" charset="0"/>
              <a:buChar char="–"/>
              <a:defRPr/>
            </a:pPr>
            <a:r>
              <a:rPr lang="en-US" dirty="0" smtClean="0"/>
              <a:t>: </a:t>
            </a:r>
            <a:r>
              <a:rPr lang="en-US" dirty="0" err="1" smtClean="0"/>
              <a:t>semacam</a:t>
            </a:r>
            <a:r>
              <a:rPr lang="en-US" dirty="0" smtClean="0"/>
              <a:t> </a:t>
            </a:r>
            <a:r>
              <a:rPr lang="en-US" dirty="0" err="1" smtClean="0"/>
              <a:t>peradilan</a:t>
            </a:r>
            <a:r>
              <a:rPr lang="en-US" dirty="0" smtClean="0"/>
              <a:t> </a:t>
            </a:r>
            <a:r>
              <a:rPr lang="en-US" dirty="0" err="1" smtClean="0"/>
              <a:t>kilat</a:t>
            </a:r>
            <a:r>
              <a:rPr lang="en-US" dirty="0" smtClean="0"/>
              <a:t> </a:t>
            </a:r>
            <a:r>
              <a:rPr lang="en-US" dirty="0" err="1" smtClean="0"/>
              <a:t>dengan</a:t>
            </a:r>
            <a:r>
              <a:rPr lang="en-US" dirty="0" smtClean="0"/>
              <a:t> hakim </a:t>
            </a:r>
            <a:r>
              <a:rPr lang="en-US" dirty="0" err="1" smtClean="0"/>
              <a:t>tunggal</a:t>
            </a:r>
            <a:r>
              <a:rPr lang="en-US" dirty="0" smtClean="0"/>
              <a:t>, </a:t>
            </a:r>
            <a:r>
              <a:rPr lang="en-US" dirty="0" err="1" smtClean="0"/>
              <a:t>tanpa</a:t>
            </a:r>
            <a:r>
              <a:rPr lang="en-US" dirty="0" smtClean="0"/>
              <a:t> </a:t>
            </a:r>
            <a:r>
              <a:rPr lang="en-US" dirty="0" err="1" smtClean="0"/>
              <a:t>harus</a:t>
            </a:r>
            <a:r>
              <a:rPr lang="en-US" dirty="0" smtClean="0"/>
              <a:t> </a:t>
            </a:r>
            <a:r>
              <a:rPr lang="en-US" dirty="0" err="1" smtClean="0"/>
              <a:t>menggunakan</a:t>
            </a:r>
            <a:r>
              <a:rPr lang="en-US" dirty="0" smtClean="0"/>
              <a:t> </a:t>
            </a:r>
            <a:r>
              <a:rPr lang="en-US" dirty="0" err="1" smtClean="0"/>
              <a:t>pengacara</a:t>
            </a:r>
            <a:r>
              <a:rPr lang="en-US" dirty="0" smtClean="0"/>
              <a:t>, </a:t>
            </a:r>
            <a:r>
              <a:rPr lang="en-US" dirty="0" err="1" smtClean="0"/>
              <a:t>biaya</a:t>
            </a:r>
            <a:r>
              <a:rPr lang="en-US" dirty="0" smtClean="0"/>
              <a:t> </a:t>
            </a:r>
            <a:r>
              <a:rPr lang="en-US" dirty="0" err="1" smtClean="0"/>
              <a:t>ringan</a:t>
            </a:r>
            <a:r>
              <a:rPr lang="en-US" dirty="0" smtClean="0"/>
              <a:t>, </a:t>
            </a:r>
            <a:r>
              <a:rPr lang="en-US" dirty="0" err="1" smtClean="0"/>
              <a:t>tidak</a:t>
            </a:r>
            <a:r>
              <a:rPr lang="en-US" dirty="0" smtClean="0"/>
              <a:t> </a:t>
            </a:r>
            <a:r>
              <a:rPr lang="en-US" dirty="0" err="1" smtClean="0"/>
              <a:t>ada</a:t>
            </a:r>
            <a:r>
              <a:rPr lang="en-US" dirty="0" smtClean="0"/>
              <a:t> </a:t>
            </a:r>
            <a:r>
              <a:rPr lang="en-US" dirty="0" err="1" smtClean="0"/>
              <a:t>upaya</a:t>
            </a:r>
            <a:r>
              <a:rPr lang="en-US" dirty="0" smtClean="0"/>
              <a:t> banding.</a:t>
            </a:r>
          </a:p>
          <a:p>
            <a:pPr lvl="1" eaLnBrk="1" fontAlgn="auto" hangingPunct="1">
              <a:spcAft>
                <a:spcPts val="0"/>
              </a:spcAft>
              <a:buFont typeface="Arial" pitchFamily="34" charset="0"/>
              <a:buChar char="–"/>
              <a:defRPr/>
            </a:pPr>
            <a:r>
              <a:rPr lang="en-US" dirty="0" err="1" smtClean="0"/>
              <a:t>Untuk</a:t>
            </a:r>
            <a:r>
              <a:rPr lang="en-US" dirty="0" smtClean="0"/>
              <a:t> </a:t>
            </a:r>
            <a:r>
              <a:rPr lang="en-US" dirty="0" err="1" smtClean="0"/>
              <a:t>sengketa</a:t>
            </a:r>
            <a:r>
              <a:rPr lang="en-US" dirty="0" smtClean="0"/>
              <a:t> </a:t>
            </a:r>
            <a:r>
              <a:rPr lang="en-US" dirty="0" err="1" smtClean="0"/>
              <a:t>konsumen</a:t>
            </a:r>
            <a:r>
              <a:rPr lang="en-US" dirty="0" smtClean="0"/>
              <a:t> </a:t>
            </a:r>
            <a:r>
              <a:rPr lang="en-US" dirty="0" err="1" smtClean="0"/>
              <a:t>dengan</a:t>
            </a:r>
            <a:r>
              <a:rPr lang="en-US" dirty="0" smtClean="0"/>
              <a:t> </a:t>
            </a:r>
            <a:r>
              <a:rPr lang="en-US" dirty="0" err="1" smtClean="0"/>
              <a:t>nilai</a:t>
            </a:r>
            <a:r>
              <a:rPr lang="en-US" dirty="0" smtClean="0"/>
              <a:t> </a:t>
            </a:r>
            <a:r>
              <a:rPr lang="en-US" dirty="0" err="1" smtClean="0"/>
              <a:t>nomial</a:t>
            </a:r>
            <a:r>
              <a:rPr lang="en-US" dirty="0" smtClean="0"/>
              <a:t> </a:t>
            </a:r>
            <a:r>
              <a:rPr lang="en-US" dirty="0" err="1" smtClean="0"/>
              <a:t>sangat</a:t>
            </a:r>
            <a:r>
              <a:rPr lang="en-US" dirty="0" smtClean="0"/>
              <a:t> </a:t>
            </a:r>
            <a:r>
              <a:rPr lang="en-US" dirty="0" err="1" smtClean="0"/>
              <a:t>kecil</a:t>
            </a:r>
            <a:r>
              <a:rPr lang="en-US" dirty="0" smtClean="0"/>
              <a:t> – </a:t>
            </a:r>
            <a:r>
              <a:rPr lang="en-US" dirty="0" err="1" smtClean="0"/>
              <a:t>menghindari</a:t>
            </a:r>
            <a:r>
              <a:rPr lang="en-US" dirty="0" smtClean="0"/>
              <a:t> </a:t>
            </a:r>
            <a:r>
              <a:rPr lang="en-US" dirty="0" err="1" smtClean="0"/>
              <a:t>biaya</a:t>
            </a:r>
            <a:r>
              <a:rPr lang="en-US" dirty="0" smtClean="0"/>
              <a:t> </a:t>
            </a:r>
            <a:r>
              <a:rPr lang="en-US" dirty="0" err="1" smtClean="0"/>
              <a:t>mahal</a:t>
            </a:r>
            <a:r>
              <a:rPr lang="en-US" dirty="0" smtClean="0"/>
              <a:t> </a:t>
            </a:r>
            <a:r>
              <a:rPr lang="en-US" dirty="0" err="1" smtClean="0"/>
              <a:t>dan</a:t>
            </a:r>
            <a:r>
              <a:rPr lang="en-US" dirty="0" smtClean="0"/>
              <a:t> </a:t>
            </a:r>
            <a:r>
              <a:rPr lang="en-US" dirty="0" err="1" smtClean="0"/>
              <a:t>prosedur</a:t>
            </a:r>
            <a:r>
              <a:rPr lang="en-US" dirty="0" smtClean="0"/>
              <a:t> </a:t>
            </a:r>
            <a:r>
              <a:rPr lang="en-US" dirty="0" err="1" smtClean="0"/>
              <a:t>rumit</a:t>
            </a:r>
            <a:r>
              <a:rPr lang="en-US" dirty="0" smtClean="0"/>
              <a:t>.</a:t>
            </a:r>
          </a:p>
          <a:p>
            <a:pPr lvl="1" eaLnBrk="1" fontAlgn="auto" hangingPunct="1">
              <a:spcAft>
                <a:spcPts val="0"/>
              </a:spcAft>
              <a:buFont typeface="Arial" pitchFamily="34" charset="0"/>
              <a:buChar char="–"/>
              <a:defRPr/>
            </a:pPr>
            <a:r>
              <a:rPr lang="en-US" dirty="0" err="1" smtClean="0"/>
              <a:t>Memberikan</a:t>
            </a:r>
            <a:r>
              <a:rPr lang="en-US" dirty="0" smtClean="0"/>
              <a:t> </a:t>
            </a:r>
            <a:r>
              <a:rPr lang="en-US" dirty="0" err="1" smtClean="0"/>
              <a:t>akses</a:t>
            </a:r>
            <a:r>
              <a:rPr lang="en-US" dirty="0" smtClean="0"/>
              <a:t> </a:t>
            </a:r>
            <a:r>
              <a:rPr lang="en-US" dirty="0" err="1" smtClean="0"/>
              <a:t>konsumen</a:t>
            </a:r>
            <a:r>
              <a:rPr lang="en-US" dirty="0" smtClean="0"/>
              <a:t> </a:t>
            </a:r>
            <a:r>
              <a:rPr lang="en-US" dirty="0" err="1" smtClean="0"/>
              <a:t>untuk</a:t>
            </a:r>
            <a:r>
              <a:rPr lang="en-US" dirty="0" smtClean="0"/>
              <a:t> </a:t>
            </a:r>
            <a:r>
              <a:rPr lang="en-US" dirty="0" err="1" smtClean="0"/>
              <a:t>menggugat</a:t>
            </a:r>
            <a:r>
              <a:rPr lang="en-US" dirty="0" smtClean="0"/>
              <a:t> </a:t>
            </a:r>
            <a:r>
              <a:rPr lang="en-US" dirty="0" err="1" smtClean="0"/>
              <a:t>produsen</a:t>
            </a:r>
            <a:r>
              <a:rPr lang="en-US" dirty="0" smtClean="0"/>
              <a:t>, </a:t>
            </a:r>
            <a:r>
              <a:rPr lang="en-US" dirty="0" err="1" smtClean="0"/>
              <a:t>walaupun</a:t>
            </a:r>
            <a:r>
              <a:rPr lang="en-US" dirty="0" smtClean="0"/>
              <a:t> </a:t>
            </a:r>
            <a:r>
              <a:rPr lang="en-US" dirty="0" err="1" smtClean="0"/>
              <a:t>nilai</a:t>
            </a:r>
            <a:r>
              <a:rPr lang="en-US" dirty="0" smtClean="0"/>
              <a:t> nominal </a:t>
            </a:r>
            <a:r>
              <a:rPr lang="en-US" dirty="0" err="1" smtClean="0"/>
              <a:t>kasus</a:t>
            </a:r>
            <a:r>
              <a:rPr lang="en-US" dirty="0" smtClean="0"/>
              <a:t> </a:t>
            </a:r>
            <a:r>
              <a:rPr lang="en-US" dirty="0" err="1" smtClean="0"/>
              <a:t>kecil</a:t>
            </a:r>
            <a:r>
              <a:rPr lang="en-US" dirty="0" smtClean="0"/>
              <a:t>.</a:t>
            </a:r>
          </a:p>
          <a:p>
            <a:pPr eaLnBrk="1" fontAlgn="auto" hangingPunct="1">
              <a:spcAft>
                <a:spcPts val="0"/>
              </a:spcAft>
              <a:buFont typeface="Arial" pitchFamily="34" charset="0"/>
              <a:buChar char="•"/>
              <a:defRPr/>
            </a:pPr>
            <a:r>
              <a:rPr lang="en-US" sz="2400" i="1" dirty="0" smtClean="0"/>
              <a:t>Class Action</a:t>
            </a:r>
          </a:p>
          <a:p>
            <a:pPr eaLnBrk="1" fontAlgn="auto" hangingPunct="1">
              <a:spcAft>
                <a:spcPts val="0"/>
              </a:spcAft>
              <a:buFont typeface="Arial" pitchFamily="34" charset="0"/>
              <a:buChar char="•"/>
              <a:defRPr/>
            </a:pPr>
            <a:r>
              <a:rPr lang="en-US" sz="2400" dirty="0" err="1" smtClean="0"/>
              <a:t>Beban</a:t>
            </a:r>
            <a:r>
              <a:rPr lang="en-US" sz="2400" dirty="0" smtClean="0"/>
              <a:t> </a:t>
            </a:r>
            <a:r>
              <a:rPr lang="en-US" sz="2400" dirty="0" err="1" smtClean="0"/>
              <a:t>Pembuktian</a:t>
            </a:r>
            <a:r>
              <a:rPr lang="en-US" sz="2400" dirty="0" smtClean="0"/>
              <a:t> </a:t>
            </a:r>
            <a:r>
              <a:rPr lang="en-US" sz="2400" dirty="0" err="1" smtClean="0"/>
              <a:t>Terbalik</a:t>
            </a:r>
            <a:endParaRPr lang="en-US" sz="2400" dirty="0" smtClean="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normAutofit/>
          </a:bodyPr>
          <a:lstStyle/>
          <a:p>
            <a:pPr>
              <a:defRPr/>
            </a:pPr>
            <a:fld id="{D0EA41E0-ED54-46DA-AE1D-B6E95B6601B1}" type="slidenum">
              <a:rPr lang="en-US"/>
              <a:pPr>
                <a:defRPr/>
              </a:pPr>
              <a:t>65</a:t>
            </a:fld>
            <a:endParaRPr lang="en-US"/>
          </a:p>
        </p:txBody>
      </p:sp>
      <p:sp>
        <p:nvSpPr>
          <p:cNvPr id="30722" name="Rectangle 2"/>
          <p:cNvSpPr>
            <a:spLocks noGrp="1" noChangeArrowheads="1"/>
          </p:cNvSpPr>
          <p:nvPr>
            <p:ph type="title"/>
          </p:nvPr>
        </p:nvSpPr>
        <p:spPr/>
        <p:txBody>
          <a:bodyPr>
            <a:normAutofit/>
          </a:bodyPr>
          <a:lstStyle/>
          <a:p>
            <a:pPr eaLnBrk="1" hangingPunct="1"/>
            <a:r>
              <a:rPr lang="en-US" sz="3200" dirty="0" err="1" smtClean="0"/>
              <a:t>Reformasi</a:t>
            </a:r>
            <a:r>
              <a:rPr lang="en-US" sz="3200" dirty="0" smtClean="0"/>
              <a:t> </a:t>
            </a:r>
            <a:r>
              <a:rPr lang="en-US" sz="3200" dirty="0" err="1" smtClean="0"/>
              <a:t>terhadap</a:t>
            </a:r>
            <a:r>
              <a:rPr lang="en-US" sz="3200" dirty="0" smtClean="0"/>
              <a:t> </a:t>
            </a:r>
            <a:r>
              <a:rPr lang="en-US" sz="3200" dirty="0" err="1" smtClean="0"/>
              <a:t>Hukum</a:t>
            </a:r>
            <a:r>
              <a:rPr lang="en-US" sz="3200" dirty="0" smtClean="0"/>
              <a:t> </a:t>
            </a:r>
            <a:r>
              <a:rPr lang="en-US" sz="3200" dirty="0" err="1" smtClean="0"/>
              <a:t>Acara</a:t>
            </a:r>
            <a:r>
              <a:rPr lang="en-US" sz="3200" dirty="0" smtClean="0"/>
              <a:t> </a:t>
            </a:r>
            <a:r>
              <a:rPr lang="en-US" sz="3200" dirty="0" err="1" smtClean="0"/>
              <a:t>Perdata</a:t>
            </a:r>
            <a:endParaRPr lang="en-US" sz="3200" dirty="0" smtClean="0"/>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Content Placeholder 2"/>
          <p:cNvSpPr>
            <a:spLocks noGrp="1"/>
          </p:cNvSpPr>
          <p:nvPr>
            <p:ph idx="1"/>
          </p:nvPr>
        </p:nvSpPr>
        <p:spPr/>
        <p:txBody>
          <a:bodyPr/>
          <a:lstStyle/>
          <a:p>
            <a:pPr eaLnBrk="1" hangingPunct="1"/>
            <a:r>
              <a:rPr lang="en-US" dirty="0" err="1" smtClean="0"/>
              <a:t>Perbuatan</a:t>
            </a:r>
            <a:r>
              <a:rPr lang="en-US" dirty="0" smtClean="0"/>
              <a:t> yang </a:t>
            </a:r>
            <a:r>
              <a:rPr lang="en-US" dirty="0" err="1" smtClean="0"/>
              <a:t>dilarang</a:t>
            </a:r>
            <a:r>
              <a:rPr lang="en-US" dirty="0" smtClean="0"/>
              <a:t> </a:t>
            </a:r>
            <a:r>
              <a:rPr lang="en-US" dirty="0" err="1" smtClean="0"/>
              <a:t>bagi</a:t>
            </a:r>
            <a:r>
              <a:rPr lang="en-US" dirty="0" smtClean="0"/>
              <a:t> </a:t>
            </a:r>
            <a:r>
              <a:rPr lang="en-US" dirty="0" err="1" smtClean="0"/>
              <a:t>pelaku</a:t>
            </a:r>
            <a:r>
              <a:rPr lang="en-US" dirty="0" smtClean="0"/>
              <a:t> </a:t>
            </a:r>
            <a:r>
              <a:rPr lang="en-US" dirty="0" err="1" smtClean="0"/>
              <a:t>usaha</a:t>
            </a:r>
            <a:r>
              <a:rPr lang="en-US" dirty="0" smtClean="0"/>
              <a:t> (</a:t>
            </a:r>
            <a:r>
              <a:rPr lang="en-US" dirty="0" err="1" smtClean="0"/>
              <a:t>Bab</a:t>
            </a:r>
            <a:r>
              <a:rPr lang="en-US" dirty="0" smtClean="0"/>
              <a:t> IV UUPK),</a:t>
            </a:r>
          </a:p>
          <a:p>
            <a:pPr eaLnBrk="1" hangingPunct="1"/>
            <a:r>
              <a:rPr lang="en-US" dirty="0" err="1" smtClean="0"/>
              <a:t>Ketentuan</a:t>
            </a:r>
            <a:r>
              <a:rPr lang="en-US" dirty="0" smtClean="0"/>
              <a:t> </a:t>
            </a:r>
            <a:r>
              <a:rPr lang="en-US" dirty="0" err="1" smtClean="0"/>
              <a:t>pencantuman</a:t>
            </a:r>
            <a:r>
              <a:rPr lang="en-US" dirty="0" smtClean="0"/>
              <a:t> </a:t>
            </a:r>
            <a:r>
              <a:rPr lang="en-US" dirty="0" err="1" smtClean="0"/>
              <a:t>klausula</a:t>
            </a:r>
            <a:r>
              <a:rPr lang="en-US" dirty="0" smtClean="0"/>
              <a:t> </a:t>
            </a:r>
            <a:r>
              <a:rPr lang="en-US" dirty="0" err="1" smtClean="0"/>
              <a:t>baku</a:t>
            </a:r>
            <a:r>
              <a:rPr lang="en-US" dirty="0" smtClean="0"/>
              <a:t> (</a:t>
            </a:r>
            <a:r>
              <a:rPr lang="en-US" dirty="0" err="1" smtClean="0"/>
              <a:t>Bab</a:t>
            </a:r>
            <a:r>
              <a:rPr lang="en-US" dirty="0" smtClean="0"/>
              <a:t> V UUPK).</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normAutofit/>
          </a:bodyPr>
          <a:lstStyle/>
          <a:p>
            <a:pPr>
              <a:defRPr/>
            </a:pPr>
            <a:fld id="{F87229B9-9356-4503-BCB9-719B13FEA085}" type="slidenum">
              <a:rPr lang="en-US"/>
              <a:pPr>
                <a:defRPr/>
              </a:pPr>
              <a:t>66</a:t>
            </a:fld>
            <a:endParaRPr lang="en-US"/>
          </a:p>
        </p:txBody>
      </p:sp>
      <p:sp>
        <p:nvSpPr>
          <p:cNvPr id="31746" name="Title 1"/>
          <p:cNvSpPr>
            <a:spLocks noGrp="1"/>
          </p:cNvSpPr>
          <p:nvPr>
            <p:ph type="title"/>
          </p:nvPr>
        </p:nvSpPr>
        <p:spPr/>
        <p:txBody>
          <a:bodyPr>
            <a:normAutofit/>
          </a:bodyPr>
          <a:lstStyle/>
          <a:p>
            <a:pPr eaLnBrk="1" hangingPunct="1"/>
            <a:r>
              <a:rPr lang="en-US" sz="3200" dirty="0" smtClean="0"/>
              <a:t>UUPK</a:t>
            </a:r>
            <a:br>
              <a:rPr lang="en-US" sz="3200" dirty="0" smtClean="0"/>
            </a:br>
            <a:r>
              <a:rPr lang="en-US" sz="3200" dirty="0" smtClean="0"/>
              <a:t>Norma-</a:t>
            </a:r>
            <a:r>
              <a:rPr lang="en-US" sz="3200" dirty="0" err="1" smtClean="0"/>
              <a:t>norma</a:t>
            </a:r>
            <a:r>
              <a:rPr lang="en-US" sz="3200" dirty="0" smtClean="0"/>
              <a:t> </a:t>
            </a:r>
            <a:r>
              <a:rPr lang="en-US" sz="3200" dirty="0" err="1" smtClean="0"/>
              <a:t>Perlindungan</a:t>
            </a:r>
            <a:r>
              <a:rPr lang="en-US" sz="3200" dirty="0" smtClean="0"/>
              <a:t> </a:t>
            </a:r>
            <a:r>
              <a:rPr lang="en-US" sz="3200" dirty="0" err="1" smtClean="0"/>
              <a:t>Konsumen</a:t>
            </a:r>
            <a:endParaRPr lang="en-US" sz="3200" dirty="0" smtClean="0"/>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Content Placeholder 2"/>
          <p:cNvSpPr>
            <a:spLocks noGrp="1"/>
          </p:cNvSpPr>
          <p:nvPr>
            <p:ph idx="1"/>
          </p:nvPr>
        </p:nvSpPr>
        <p:spPr/>
        <p:txBody>
          <a:bodyPr>
            <a:normAutofit lnSpcReduction="10000"/>
          </a:bodyPr>
          <a:lstStyle/>
          <a:p>
            <a:pPr eaLnBrk="1" hangingPunct="1"/>
            <a:r>
              <a:rPr lang="en-US" sz="2400" dirty="0" err="1" smtClean="0"/>
              <a:t>Kegiatan</a:t>
            </a:r>
            <a:r>
              <a:rPr lang="en-US" sz="2400" dirty="0" smtClean="0"/>
              <a:t> </a:t>
            </a:r>
            <a:r>
              <a:rPr lang="en-US" sz="2400" dirty="0" err="1" smtClean="0"/>
              <a:t>produksi</a:t>
            </a:r>
            <a:r>
              <a:rPr lang="en-US" sz="2400" dirty="0" smtClean="0"/>
              <a:t> </a:t>
            </a:r>
            <a:r>
              <a:rPr lang="en-US" sz="2400" dirty="0" err="1" smtClean="0"/>
              <a:t>dan</a:t>
            </a:r>
            <a:r>
              <a:rPr lang="en-US" sz="2400" dirty="0" smtClean="0"/>
              <a:t>/</a:t>
            </a:r>
            <a:r>
              <a:rPr lang="en-US" sz="2400" dirty="0" err="1" smtClean="0"/>
              <a:t>atau</a:t>
            </a:r>
            <a:r>
              <a:rPr lang="en-US" sz="2400" dirty="0" smtClean="0"/>
              <a:t> </a:t>
            </a:r>
            <a:r>
              <a:rPr lang="en-US" sz="2400" dirty="0" err="1" smtClean="0"/>
              <a:t>perdagangan</a:t>
            </a:r>
            <a:r>
              <a:rPr lang="en-US" sz="2400" dirty="0" smtClean="0"/>
              <a:t> </a:t>
            </a:r>
            <a:r>
              <a:rPr lang="en-US" sz="2400" dirty="0" err="1" smtClean="0"/>
              <a:t>barang</a:t>
            </a:r>
            <a:r>
              <a:rPr lang="en-US" sz="2400" dirty="0" smtClean="0"/>
              <a:t> </a:t>
            </a:r>
            <a:r>
              <a:rPr lang="en-US" sz="2400" dirty="0" err="1" smtClean="0"/>
              <a:t>dan</a:t>
            </a:r>
            <a:r>
              <a:rPr lang="en-US" sz="2400" dirty="0" smtClean="0"/>
              <a:t>/</a:t>
            </a:r>
            <a:r>
              <a:rPr lang="en-US" sz="2400" dirty="0" err="1" smtClean="0"/>
              <a:t>atau</a:t>
            </a:r>
            <a:r>
              <a:rPr lang="en-US" sz="2400" dirty="0" smtClean="0"/>
              <a:t> </a:t>
            </a:r>
            <a:r>
              <a:rPr lang="en-US" sz="2400" dirty="0" err="1" smtClean="0"/>
              <a:t>jasa</a:t>
            </a:r>
            <a:r>
              <a:rPr lang="en-US" sz="2400" dirty="0" smtClean="0"/>
              <a:t> (</a:t>
            </a:r>
            <a:r>
              <a:rPr lang="en-US" sz="2400" dirty="0" err="1" smtClean="0"/>
              <a:t>Pasal</a:t>
            </a:r>
            <a:r>
              <a:rPr lang="en-US" sz="2400" dirty="0" smtClean="0"/>
              <a:t> 8 </a:t>
            </a:r>
            <a:r>
              <a:rPr lang="en-US" sz="2400" dirty="0" err="1" smtClean="0"/>
              <a:t>ayat</a:t>
            </a:r>
            <a:r>
              <a:rPr lang="en-US" sz="2400" dirty="0" smtClean="0"/>
              <a:t> (1), </a:t>
            </a:r>
            <a:r>
              <a:rPr lang="en-US" sz="2400" dirty="0" err="1" smtClean="0"/>
              <a:t>ayat</a:t>
            </a:r>
            <a:r>
              <a:rPr lang="en-US" sz="2400" dirty="0" smtClean="0"/>
              <a:t> (2), </a:t>
            </a:r>
            <a:r>
              <a:rPr lang="en-US" sz="2400" dirty="0" err="1" smtClean="0"/>
              <a:t>dan</a:t>
            </a:r>
            <a:r>
              <a:rPr lang="en-US" sz="2400" dirty="0" smtClean="0"/>
              <a:t> </a:t>
            </a:r>
            <a:r>
              <a:rPr lang="en-US" sz="2400" dirty="0" err="1" smtClean="0"/>
              <a:t>ayat</a:t>
            </a:r>
            <a:r>
              <a:rPr lang="en-US" sz="2400" dirty="0" smtClean="0"/>
              <a:t> (3) UUPK),</a:t>
            </a:r>
          </a:p>
          <a:p>
            <a:pPr eaLnBrk="1" hangingPunct="1"/>
            <a:r>
              <a:rPr lang="en-US" sz="2400" dirty="0" err="1" smtClean="0"/>
              <a:t>Kegiatan</a:t>
            </a:r>
            <a:r>
              <a:rPr lang="en-US" sz="2400" dirty="0" smtClean="0"/>
              <a:t> </a:t>
            </a:r>
            <a:r>
              <a:rPr lang="en-US" sz="2400" dirty="0" err="1" smtClean="0"/>
              <a:t>penawaran</a:t>
            </a:r>
            <a:r>
              <a:rPr lang="en-US" sz="2400" dirty="0" smtClean="0"/>
              <a:t>, </a:t>
            </a:r>
            <a:r>
              <a:rPr lang="en-US" sz="2400" dirty="0" err="1" smtClean="0"/>
              <a:t>promosi</a:t>
            </a:r>
            <a:r>
              <a:rPr lang="en-US" sz="2400" dirty="0" smtClean="0"/>
              <a:t>, </a:t>
            </a:r>
            <a:r>
              <a:rPr lang="en-US" sz="2400" dirty="0" err="1" smtClean="0"/>
              <a:t>dan</a:t>
            </a:r>
            <a:r>
              <a:rPr lang="en-US" sz="2400" dirty="0" smtClean="0"/>
              <a:t> </a:t>
            </a:r>
            <a:r>
              <a:rPr lang="en-US" sz="2400" dirty="0" err="1" smtClean="0"/>
              <a:t>periklanan</a:t>
            </a:r>
            <a:r>
              <a:rPr lang="en-US" sz="2400" dirty="0" smtClean="0"/>
              <a:t> </a:t>
            </a:r>
            <a:r>
              <a:rPr lang="en-US" sz="2400" dirty="0" err="1" smtClean="0"/>
              <a:t>barang</a:t>
            </a:r>
            <a:r>
              <a:rPr lang="en-US" sz="2400" dirty="0" smtClean="0"/>
              <a:t> </a:t>
            </a:r>
            <a:r>
              <a:rPr lang="en-US" sz="2400" dirty="0" err="1" smtClean="0"/>
              <a:t>dan</a:t>
            </a:r>
            <a:r>
              <a:rPr lang="en-US" sz="2400" dirty="0" smtClean="0"/>
              <a:t>/</a:t>
            </a:r>
            <a:r>
              <a:rPr lang="en-US" sz="2400" dirty="0" err="1" smtClean="0"/>
              <a:t>atau</a:t>
            </a:r>
            <a:r>
              <a:rPr lang="en-US" sz="2400" dirty="0" smtClean="0"/>
              <a:t> </a:t>
            </a:r>
            <a:r>
              <a:rPr lang="en-US" sz="2400" dirty="0" err="1" smtClean="0"/>
              <a:t>jasa</a:t>
            </a:r>
            <a:r>
              <a:rPr lang="en-US" sz="2400" dirty="0" smtClean="0"/>
              <a:t> (</a:t>
            </a:r>
            <a:r>
              <a:rPr lang="en-US" sz="2400" dirty="0" err="1" smtClean="0"/>
              <a:t>Pasal</a:t>
            </a:r>
            <a:r>
              <a:rPr lang="en-US" sz="2400" dirty="0" smtClean="0"/>
              <a:t> 9 </a:t>
            </a:r>
            <a:r>
              <a:rPr lang="en-US" sz="2400" dirty="0" err="1" smtClean="0"/>
              <a:t>ayat</a:t>
            </a:r>
            <a:r>
              <a:rPr lang="en-US" sz="2400" dirty="0" smtClean="0"/>
              <a:t> (1), </a:t>
            </a:r>
            <a:r>
              <a:rPr lang="en-US" sz="2400" dirty="0" err="1" smtClean="0"/>
              <a:t>ayat</a:t>
            </a:r>
            <a:r>
              <a:rPr lang="en-US" sz="2400" dirty="0" smtClean="0"/>
              <a:t> (2), </a:t>
            </a:r>
            <a:r>
              <a:rPr lang="en-US" sz="2400" dirty="0" err="1" smtClean="0"/>
              <a:t>dan</a:t>
            </a:r>
            <a:r>
              <a:rPr lang="en-US" sz="2400" dirty="0" smtClean="0"/>
              <a:t> </a:t>
            </a:r>
            <a:r>
              <a:rPr lang="en-US" sz="2400" dirty="0" err="1" smtClean="0"/>
              <a:t>ayat</a:t>
            </a:r>
            <a:r>
              <a:rPr lang="en-US" sz="2400" dirty="0" smtClean="0"/>
              <a:t> (3), </a:t>
            </a:r>
            <a:r>
              <a:rPr lang="en-US" sz="2400" dirty="0" err="1" smtClean="0"/>
              <a:t>Pasal</a:t>
            </a:r>
            <a:r>
              <a:rPr lang="en-US" sz="2400" dirty="0" smtClean="0"/>
              <a:t> 10, </a:t>
            </a:r>
            <a:r>
              <a:rPr lang="en-US" sz="2400" dirty="0" err="1" smtClean="0"/>
              <a:t>Pasal</a:t>
            </a:r>
            <a:r>
              <a:rPr lang="en-US" sz="2400" dirty="0" smtClean="0"/>
              <a:t> 12, </a:t>
            </a:r>
            <a:r>
              <a:rPr lang="en-US" sz="2400" dirty="0" err="1" smtClean="0"/>
              <a:t>Pasal</a:t>
            </a:r>
            <a:r>
              <a:rPr lang="en-US" sz="2400" dirty="0" smtClean="0"/>
              <a:t> 13 </a:t>
            </a:r>
            <a:r>
              <a:rPr lang="en-US" sz="2400" dirty="0" err="1" smtClean="0"/>
              <a:t>ayat</a:t>
            </a:r>
            <a:r>
              <a:rPr lang="en-US" sz="2400" dirty="0" smtClean="0"/>
              <a:t> (1) </a:t>
            </a:r>
            <a:r>
              <a:rPr lang="en-US" sz="2400" dirty="0" err="1" smtClean="0"/>
              <a:t>dan</a:t>
            </a:r>
            <a:r>
              <a:rPr lang="en-US" sz="2400" dirty="0" smtClean="0"/>
              <a:t> </a:t>
            </a:r>
            <a:r>
              <a:rPr lang="en-US" sz="2400" dirty="0" err="1" smtClean="0"/>
              <a:t>ayat</a:t>
            </a:r>
            <a:r>
              <a:rPr lang="en-US" sz="2400" dirty="0" smtClean="0"/>
              <a:t> (2), </a:t>
            </a:r>
            <a:r>
              <a:rPr lang="en-US" sz="2400" dirty="0" err="1" smtClean="0"/>
              <a:t>Pasal</a:t>
            </a:r>
            <a:r>
              <a:rPr lang="en-US" sz="2400" dirty="0" smtClean="0"/>
              <a:t> 15, </a:t>
            </a:r>
            <a:r>
              <a:rPr lang="en-US" sz="2400" dirty="0" err="1" smtClean="0"/>
              <a:t>Pasal</a:t>
            </a:r>
            <a:r>
              <a:rPr lang="en-US" sz="2400" dirty="0" smtClean="0"/>
              <a:t> 16, </a:t>
            </a:r>
            <a:r>
              <a:rPr lang="en-US" sz="2400" dirty="0" err="1" smtClean="0"/>
              <a:t>serta</a:t>
            </a:r>
            <a:r>
              <a:rPr lang="en-US" sz="2400" dirty="0" smtClean="0"/>
              <a:t> </a:t>
            </a:r>
            <a:r>
              <a:rPr lang="en-US" sz="2400" dirty="0" err="1" smtClean="0"/>
              <a:t>Pasal</a:t>
            </a:r>
            <a:r>
              <a:rPr lang="en-US" sz="2400" dirty="0" smtClean="0"/>
              <a:t> 17 </a:t>
            </a:r>
            <a:r>
              <a:rPr lang="en-US" sz="2400" dirty="0" err="1" smtClean="0"/>
              <a:t>ayat</a:t>
            </a:r>
            <a:r>
              <a:rPr lang="en-US" sz="2400" dirty="0" smtClean="0"/>
              <a:t> (1) </a:t>
            </a:r>
            <a:r>
              <a:rPr lang="en-US" sz="2400" dirty="0" err="1" smtClean="0"/>
              <a:t>dan</a:t>
            </a:r>
            <a:r>
              <a:rPr lang="en-US" sz="2400" dirty="0" smtClean="0"/>
              <a:t> </a:t>
            </a:r>
            <a:r>
              <a:rPr lang="en-US" sz="2400" dirty="0" err="1" smtClean="0"/>
              <a:t>ayat</a:t>
            </a:r>
            <a:r>
              <a:rPr lang="en-US" sz="2400" dirty="0" smtClean="0"/>
              <a:t> (2) UUPK),</a:t>
            </a:r>
          </a:p>
          <a:p>
            <a:pPr eaLnBrk="1" hangingPunct="1"/>
            <a:r>
              <a:rPr lang="en-US" sz="2400" dirty="0" err="1" smtClean="0"/>
              <a:t>Kegiatan</a:t>
            </a:r>
            <a:r>
              <a:rPr lang="en-US" sz="2400" dirty="0" smtClean="0"/>
              <a:t> </a:t>
            </a:r>
            <a:r>
              <a:rPr lang="en-US" sz="2400" dirty="0" err="1" smtClean="0"/>
              <a:t>transaksi</a:t>
            </a:r>
            <a:r>
              <a:rPr lang="en-US" sz="2400" dirty="0" smtClean="0"/>
              <a:t> </a:t>
            </a:r>
            <a:r>
              <a:rPr lang="en-US" sz="2400" dirty="0" err="1" smtClean="0"/>
              <a:t>penjualan</a:t>
            </a:r>
            <a:r>
              <a:rPr lang="en-US" sz="2400" dirty="0" smtClean="0"/>
              <a:t> </a:t>
            </a:r>
            <a:r>
              <a:rPr lang="en-US" sz="2400" dirty="0" err="1" smtClean="0"/>
              <a:t>barang</a:t>
            </a:r>
            <a:r>
              <a:rPr lang="en-US" sz="2400" dirty="0" smtClean="0"/>
              <a:t> </a:t>
            </a:r>
            <a:r>
              <a:rPr lang="en-US" sz="2400" dirty="0" err="1" smtClean="0"/>
              <a:t>dan</a:t>
            </a:r>
            <a:r>
              <a:rPr lang="en-US" sz="2400" dirty="0" smtClean="0"/>
              <a:t>/</a:t>
            </a:r>
            <a:r>
              <a:rPr lang="en-US" sz="2400" dirty="0" err="1" smtClean="0"/>
              <a:t>atau</a:t>
            </a:r>
            <a:r>
              <a:rPr lang="en-US" sz="2400" dirty="0" smtClean="0"/>
              <a:t> </a:t>
            </a:r>
            <a:r>
              <a:rPr lang="en-US" sz="2400" dirty="0" err="1" smtClean="0"/>
              <a:t>jasa</a:t>
            </a:r>
            <a:r>
              <a:rPr lang="en-US" sz="2400" dirty="0" smtClean="0"/>
              <a:t> (</a:t>
            </a:r>
            <a:r>
              <a:rPr lang="en-US" sz="2400" dirty="0" err="1" smtClean="0"/>
              <a:t>Pasal</a:t>
            </a:r>
            <a:r>
              <a:rPr lang="en-US" sz="2400" dirty="0" smtClean="0"/>
              <a:t> 11, </a:t>
            </a:r>
            <a:r>
              <a:rPr lang="en-US" sz="2400" dirty="0" err="1" smtClean="0"/>
              <a:t>Pasal</a:t>
            </a:r>
            <a:r>
              <a:rPr lang="en-US" sz="2400" dirty="0" smtClean="0"/>
              <a:t> 14, </a:t>
            </a:r>
            <a:r>
              <a:rPr lang="en-US" sz="2400" dirty="0" err="1" smtClean="0"/>
              <a:t>serta</a:t>
            </a:r>
            <a:r>
              <a:rPr lang="en-US" sz="2400" dirty="0" smtClean="0"/>
              <a:t> </a:t>
            </a:r>
            <a:r>
              <a:rPr lang="en-US" sz="2400" dirty="0" err="1" smtClean="0"/>
              <a:t>Pasal</a:t>
            </a:r>
            <a:r>
              <a:rPr lang="en-US" sz="2400" dirty="0" smtClean="0"/>
              <a:t> 18 </a:t>
            </a:r>
            <a:r>
              <a:rPr lang="en-US" sz="2400" dirty="0" err="1" smtClean="0"/>
              <a:t>ayat</a:t>
            </a:r>
            <a:r>
              <a:rPr lang="en-US" sz="2400" dirty="0" smtClean="0"/>
              <a:t> (1), </a:t>
            </a:r>
            <a:r>
              <a:rPr lang="en-US" sz="2400" dirty="0" err="1" smtClean="0"/>
              <a:t>ayat</a:t>
            </a:r>
            <a:r>
              <a:rPr lang="en-US" sz="2400" dirty="0" smtClean="0"/>
              <a:t> (2), </a:t>
            </a:r>
            <a:r>
              <a:rPr lang="en-US" sz="2400" dirty="0" err="1" smtClean="0"/>
              <a:t>dan</a:t>
            </a:r>
            <a:r>
              <a:rPr lang="en-US" sz="2400" dirty="0" smtClean="0"/>
              <a:t> </a:t>
            </a:r>
            <a:r>
              <a:rPr lang="en-US" sz="2400" dirty="0" err="1" smtClean="0"/>
              <a:t>ayat</a:t>
            </a:r>
            <a:r>
              <a:rPr lang="en-US" sz="2400" dirty="0" smtClean="0"/>
              <a:t> (4) UUPK),</a:t>
            </a:r>
          </a:p>
          <a:p>
            <a:pPr eaLnBrk="1" hangingPunct="1"/>
            <a:r>
              <a:rPr lang="en-US" sz="2400" dirty="0" err="1" smtClean="0"/>
              <a:t>Kegiatan</a:t>
            </a:r>
            <a:r>
              <a:rPr lang="en-US" sz="2400" dirty="0" smtClean="0"/>
              <a:t> </a:t>
            </a:r>
            <a:r>
              <a:rPr lang="en-US" sz="2400" dirty="0" err="1" smtClean="0"/>
              <a:t>pascatransaksi</a:t>
            </a:r>
            <a:r>
              <a:rPr lang="en-US" sz="2400" dirty="0" smtClean="0"/>
              <a:t> </a:t>
            </a:r>
            <a:r>
              <a:rPr lang="en-US" sz="2400" dirty="0" err="1" smtClean="0"/>
              <a:t>penjualan</a:t>
            </a:r>
            <a:r>
              <a:rPr lang="en-US" sz="2400" dirty="0" smtClean="0"/>
              <a:t> </a:t>
            </a:r>
            <a:r>
              <a:rPr lang="en-US" sz="2400" dirty="0" err="1" smtClean="0"/>
              <a:t>barang</a:t>
            </a:r>
            <a:r>
              <a:rPr lang="en-US" sz="2400" dirty="0" smtClean="0"/>
              <a:t> </a:t>
            </a:r>
            <a:r>
              <a:rPr lang="en-US" sz="2400" dirty="0" err="1" smtClean="0"/>
              <a:t>dan</a:t>
            </a:r>
            <a:r>
              <a:rPr lang="en-US" sz="2400" dirty="0" smtClean="0"/>
              <a:t>/</a:t>
            </a:r>
            <a:r>
              <a:rPr lang="en-US" sz="2400" dirty="0" err="1" smtClean="0"/>
              <a:t>atau</a:t>
            </a:r>
            <a:r>
              <a:rPr lang="en-US" sz="2400" dirty="0" smtClean="0"/>
              <a:t> </a:t>
            </a:r>
            <a:r>
              <a:rPr lang="en-US" sz="2400" dirty="0" err="1" smtClean="0"/>
              <a:t>jasa</a:t>
            </a:r>
            <a:r>
              <a:rPr lang="en-US" sz="2400" dirty="0" smtClean="0"/>
              <a:t> (</a:t>
            </a:r>
            <a:r>
              <a:rPr lang="en-US" sz="2400" dirty="0" err="1" smtClean="0"/>
              <a:t>Pasal</a:t>
            </a:r>
            <a:r>
              <a:rPr lang="en-US" sz="2400" dirty="0" smtClean="0"/>
              <a:t> 25 </a:t>
            </a:r>
            <a:r>
              <a:rPr lang="en-US" sz="2400" dirty="0" err="1" smtClean="0"/>
              <a:t>ayat</a:t>
            </a:r>
            <a:r>
              <a:rPr lang="en-US" sz="2400" dirty="0" smtClean="0"/>
              <a:t> (1) </a:t>
            </a:r>
            <a:r>
              <a:rPr lang="en-US" sz="2400" dirty="0" err="1" smtClean="0"/>
              <a:t>dan</a:t>
            </a:r>
            <a:r>
              <a:rPr lang="en-US" sz="2400" dirty="0" smtClean="0"/>
              <a:t> </a:t>
            </a:r>
            <a:r>
              <a:rPr lang="en-US" sz="2400" dirty="0" err="1" smtClean="0"/>
              <a:t>ayat</a:t>
            </a:r>
            <a:r>
              <a:rPr lang="en-US" sz="2400" dirty="0" smtClean="0"/>
              <a:t> (2) UUPK).</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normAutofit/>
          </a:bodyPr>
          <a:lstStyle/>
          <a:p>
            <a:pPr>
              <a:defRPr/>
            </a:pPr>
            <a:fld id="{FB08DDDE-BAD8-48F5-B3CF-37B191092110}" type="slidenum">
              <a:rPr lang="en-US"/>
              <a:pPr>
                <a:defRPr/>
              </a:pPr>
              <a:t>67</a:t>
            </a:fld>
            <a:endParaRPr lang="en-US"/>
          </a:p>
        </p:txBody>
      </p:sp>
      <p:sp>
        <p:nvSpPr>
          <p:cNvPr id="32770" name="Title 1"/>
          <p:cNvSpPr>
            <a:spLocks noGrp="1"/>
          </p:cNvSpPr>
          <p:nvPr>
            <p:ph type="title"/>
          </p:nvPr>
        </p:nvSpPr>
        <p:spPr/>
        <p:txBody>
          <a:bodyPr>
            <a:normAutofit fontScale="90000"/>
          </a:bodyPr>
          <a:lstStyle/>
          <a:p>
            <a:pPr eaLnBrk="1" hangingPunct="1"/>
            <a:r>
              <a:rPr lang="en-US" sz="2800" dirty="0" smtClean="0"/>
              <a:t>Norma-</a:t>
            </a:r>
            <a:r>
              <a:rPr lang="en-US" sz="2800" dirty="0" err="1" smtClean="0"/>
              <a:t>norma</a:t>
            </a:r>
            <a:r>
              <a:rPr lang="en-US" sz="2800" dirty="0" smtClean="0"/>
              <a:t> </a:t>
            </a:r>
            <a:r>
              <a:rPr lang="en-US" sz="2800" dirty="0" err="1" smtClean="0"/>
              <a:t>itu</a:t>
            </a:r>
            <a:r>
              <a:rPr lang="en-US" sz="2800" dirty="0" smtClean="0"/>
              <a:t> </a:t>
            </a:r>
            <a:r>
              <a:rPr lang="en-US" sz="2800" dirty="0" err="1" smtClean="0"/>
              <a:t>disebut</a:t>
            </a:r>
            <a:r>
              <a:rPr lang="en-US" sz="2800" dirty="0" smtClean="0"/>
              <a:t> </a:t>
            </a:r>
            <a:r>
              <a:rPr lang="en-US" sz="2800" dirty="0" err="1" smtClean="0"/>
              <a:t>sebagai</a:t>
            </a:r>
            <a:r>
              <a:rPr lang="en-US" sz="2800" dirty="0" smtClean="0"/>
              <a:t> </a:t>
            </a:r>
            <a:r>
              <a:rPr lang="en-US" sz="2800" dirty="0" err="1" smtClean="0"/>
              <a:t>kegiatan-kegiatan</a:t>
            </a:r>
            <a:r>
              <a:rPr lang="en-US" sz="2800" dirty="0" smtClean="0"/>
              <a:t> </a:t>
            </a:r>
            <a:r>
              <a:rPr lang="en-US" sz="2800" dirty="0" err="1" smtClean="0"/>
              <a:t>pelaku</a:t>
            </a:r>
            <a:r>
              <a:rPr lang="en-US" sz="2800" dirty="0" smtClean="0"/>
              <a:t> </a:t>
            </a:r>
            <a:r>
              <a:rPr lang="en-US" sz="2800" dirty="0" err="1" smtClean="0"/>
              <a:t>usaha</a:t>
            </a:r>
            <a:r>
              <a:rPr lang="en-US" sz="2800" dirty="0" smtClean="0"/>
              <a:t> </a:t>
            </a:r>
            <a:r>
              <a:rPr lang="en-US" sz="2800" dirty="0" err="1" smtClean="0"/>
              <a:t>dan</a:t>
            </a:r>
            <a:r>
              <a:rPr lang="en-US" sz="2800" dirty="0" smtClean="0"/>
              <a:t> </a:t>
            </a:r>
            <a:r>
              <a:rPr lang="en-US" sz="2800" dirty="0" err="1" smtClean="0"/>
              <a:t>secara</a:t>
            </a:r>
            <a:r>
              <a:rPr lang="en-US" sz="2800" dirty="0" smtClean="0"/>
              <a:t> </a:t>
            </a:r>
            <a:r>
              <a:rPr lang="en-US" sz="2800" dirty="0" err="1" smtClean="0"/>
              <a:t>keseluruhan</a:t>
            </a:r>
            <a:endParaRPr lang="en-US" sz="2800" dirty="0" smtClean="0"/>
          </a:p>
        </p:txBody>
      </p:sp>
    </p:spTree>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a:xfrm>
            <a:off x="457200" y="1539875"/>
            <a:ext cx="8229600" cy="4708525"/>
          </a:xfrm>
        </p:spPr>
        <p:txBody>
          <a:bodyPr/>
          <a:lstStyle/>
          <a:p>
            <a:pPr eaLnBrk="1" hangingPunct="1">
              <a:lnSpc>
                <a:spcPct val="90000"/>
              </a:lnSpc>
            </a:pPr>
            <a:r>
              <a:rPr lang="en-US" dirty="0" err="1" smtClean="0"/>
              <a:t>Iklan</a:t>
            </a:r>
            <a:r>
              <a:rPr lang="en-US" dirty="0" smtClean="0"/>
              <a:t> </a:t>
            </a:r>
            <a:r>
              <a:rPr lang="en-US" dirty="0" err="1" smtClean="0"/>
              <a:t>menyesatkan</a:t>
            </a:r>
            <a:r>
              <a:rPr lang="en-US" dirty="0" smtClean="0"/>
              <a:t>,</a:t>
            </a:r>
          </a:p>
          <a:p>
            <a:pPr eaLnBrk="1" hangingPunct="1">
              <a:lnSpc>
                <a:spcPct val="90000"/>
              </a:lnSpc>
            </a:pPr>
            <a:r>
              <a:rPr lang="en-US" dirty="0" err="1" smtClean="0"/>
              <a:t>Keamanan</a:t>
            </a:r>
            <a:r>
              <a:rPr lang="en-US" dirty="0" smtClean="0"/>
              <a:t> </a:t>
            </a:r>
            <a:r>
              <a:rPr lang="en-US" dirty="0" err="1" smtClean="0"/>
              <a:t>pangan</a:t>
            </a:r>
            <a:r>
              <a:rPr lang="en-US" dirty="0" smtClean="0"/>
              <a:t>,</a:t>
            </a:r>
          </a:p>
          <a:p>
            <a:pPr eaLnBrk="1" hangingPunct="1">
              <a:lnSpc>
                <a:spcPct val="90000"/>
              </a:lnSpc>
            </a:pPr>
            <a:r>
              <a:rPr lang="en-US" i="1" dirty="0" smtClean="0"/>
              <a:t>Product liability,</a:t>
            </a:r>
          </a:p>
          <a:p>
            <a:pPr eaLnBrk="1" hangingPunct="1">
              <a:lnSpc>
                <a:spcPct val="90000"/>
              </a:lnSpc>
            </a:pPr>
            <a:r>
              <a:rPr lang="en-US" i="1" dirty="0" smtClean="0"/>
              <a:t>Unfair contract,</a:t>
            </a:r>
          </a:p>
          <a:p>
            <a:pPr eaLnBrk="1" hangingPunct="1">
              <a:lnSpc>
                <a:spcPct val="90000"/>
              </a:lnSpc>
            </a:pPr>
            <a:r>
              <a:rPr lang="en-US" i="1" dirty="0" smtClean="0"/>
              <a:t>Standard contract,</a:t>
            </a:r>
          </a:p>
          <a:p>
            <a:pPr eaLnBrk="1" hangingPunct="1">
              <a:lnSpc>
                <a:spcPct val="90000"/>
              </a:lnSpc>
            </a:pPr>
            <a:r>
              <a:rPr lang="en-US" dirty="0" err="1" smtClean="0"/>
              <a:t>Penjualan</a:t>
            </a:r>
            <a:r>
              <a:rPr lang="en-US" dirty="0" smtClean="0"/>
              <a:t>,</a:t>
            </a:r>
          </a:p>
          <a:p>
            <a:pPr eaLnBrk="1" hangingPunct="1">
              <a:lnSpc>
                <a:spcPct val="90000"/>
              </a:lnSpc>
            </a:pPr>
            <a:r>
              <a:rPr lang="en-US" dirty="0" err="1" smtClean="0"/>
              <a:t>Iklan</a:t>
            </a:r>
            <a:r>
              <a:rPr lang="en-US" dirty="0" smtClean="0"/>
              <a:t> </a:t>
            </a:r>
            <a:r>
              <a:rPr lang="en-US" dirty="0" err="1" smtClean="0"/>
              <a:t>perumahan</a:t>
            </a:r>
            <a:r>
              <a:rPr lang="en-US" dirty="0" smtClean="0"/>
              <a:t>,</a:t>
            </a:r>
          </a:p>
          <a:p>
            <a:pPr eaLnBrk="1" hangingPunct="1">
              <a:lnSpc>
                <a:spcPct val="90000"/>
              </a:lnSpc>
            </a:pPr>
            <a:r>
              <a:rPr lang="en-US" i="1" dirty="0" smtClean="0"/>
              <a:t>Redress mechanism, </a:t>
            </a:r>
            <a:r>
              <a:rPr lang="en-US" dirty="0" err="1" smtClean="0"/>
              <a:t>dan</a:t>
            </a:r>
            <a:r>
              <a:rPr lang="en-US" dirty="0" smtClean="0"/>
              <a:t> lain-lain.</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normAutofit/>
          </a:bodyPr>
          <a:lstStyle/>
          <a:p>
            <a:pPr>
              <a:defRPr/>
            </a:pPr>
            <a:fld id="{0219E5C7-A9B5-4B91-8AF3-5E810912F894}" type="slidenum">
              <a:rPr lang="en-US"/>
              <a:pPr>
                <a:defRPr/>
              </a:pPr>
              <a:t>68</a:t>
            </a:fld>
            <a:endParaRPr lang="en-US"/>
          </a:p>
        </p:txBody>
      </p:sp>
      <p:sp>
        <p:nvSpPr>
          <p:cNvPr id="33794" name="Rectangle 2"/>
          <p:cNvSpPr>
            <a:spLocks noGrp="1" noChangeArrowheads="1"/>
          </p:cNvSpPr>
          <p:nvPr>
            <p:ph type="title"/>
          </p:nvPr>
        </p:nvSpPr>
        <p:spPr/>
        <p:txBody>
          <a:bodyPr/>
          <a:lstStyle/>
          <a:p>
            <a:pPr eaLnBrk="1" hangingPunct="1"/>
            <a:r>
              <a:rPr lang="en-US" dirty="0" err="1" smtClean="0"/>
              <a:t>Beberapa</a:t>
            </a:r>
            <a:r>
              <a:rPr lang="en-US" dirty="0" smtClean="0"/>
              <a:t> </a:t>
            </a:r>
            <a:r>
              <a:rPr lang="en-US" dirty="0" err="1" smtClean="0"/>
              <a:t>substansi</a:t>
            </a:r>
            <a:endParaRPr lang="en-US" dirty="0" smtClean="0"/>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p:txBody>
          <a:bodyPr/>
          <a:lstStyle/>
          <a:p>
            <a:pPr eaLnBrk="1" hangingPunct="1"/>
            <a:r>
              <a:rPr lang="en-US" dirty="0" err="1" smtClean="0"/>
              <a:t>Kecelakaan</a:t>
            </a:r>
            <a:r>
              <a:rPr lang="en-US" dirty="0" smtClean="0"/>
              <a:t> </a:t>
            </a:r>
            <a:r>
              <a:rPr lang="en-US" dirty="0" err="1" smtClean="0"/>
              <a:t>transportasi</a:t>
            </a:r>
            <a:r>
              <a:rPr lang="en-US" dirty="0" smtClean="0"/>
              <a:t> (KA, </a:t>
            </a:r>
            <a:r>
              <a:rPr lang="en-US" dirty="0" err="1" smtClean="0"/>
              <a:t>pesawat</a:t>
            </a:r>
            <a:r>
              <a:rPr lang="en-US" dirty="0" smtClean="0"/>
              <a:t> </a:t>
            </a:r>
            <a:r>
              <a:rPr lang="en-US" dirty="0" err="1" smtClean="0"/>
              <a:t>udara</a:t>
            </a:r>
            <a:r>
              <a:rPr lang="en-US" dirty="0" smtClean="0"/>
              <a:t>, bus),</a:t>
            </a:r>
          </a:p>
          <a:p>
            <a:pPr eaLnBrk="1" hangingPunct="1"/>
            <a:r>
              <a:rPr lang="en-US" dirty="0" err="1" smtClean="0"/>
              <a:t>Keracunan</a:t>
            </a:r>
            <a:r>
              <a:rPr lang="en-US" dirty="0" smtClean="0"/>
              <a:t> </a:t>
            </a:r>
            <a:r>
              <a:rPr lang="en-US" dirty="0" err="1" smtClean="0"/>
              <a:t>makanan</a:t>
            </a:r>
            <a:r>
              <a:rPr lang="en-US" dirty="0" smtClean="0"/>
              <a:t>,</a:t>
            </a:r>
          </a:p>
          <a:p>
            <a:pPr eaLnBrk="1" hangingPunct="1"/>
            <a:r>
              <a:rPr lang="en-US" dirty="0" err="1" smtClean="0"/>
              <a:t>Penjualan</a:t>
            </a:r>
            <a:r>
              <a:rPr lang="en-US" dirty="0" smtClean="0"/>
              <a:t> </a:t>
            </a:r>
            <a:r>
              <a:rPr lang="en-US" dirty="0" err="1" smtClean="0"/>
              <a:t>perumahan</a:t>
            </a:r>
            <a:r>
              <a:rPr lang="en-US" dirty="0" smtClean="0"/>
              <a:t> </a:t>
            </a:r>
            <a:r>
              <a:rPr lang="en-US" dirty="0" err="1" smtClean="0"/>
              <a:t>fiktif</a:t>
            </a:r>
            <a:r>
              <a:rPr lang="en-US" dirty="0" smtClean="0"/>
              <a:t>,</a:t>
            </a:r>
          </a:p>
          <a:p>
            <a:pPr eaLnBrk="1" hangingPunct="1"/>
            <a:r>
              <a:rPr lang="en-US" dirty="0" err="1" smtClean="0"/>
              <a:t>Likuidasi</a:t>
            </a:r>
            <a:r>
              <a:rPr lang="en-US" dirty="0" smtClean="0"/>
              <a:t> 16 bank </a:t>
            </a:r>
            <a:r>
              <a:rPr lang="en-US" dirty="0" err="1" smtClean="0"/>
              <a:t>bermasalah</a:t>
            </a:r>
            <a:r>
              <a:rPr lang="en-US" dirty="0" smtClean="0"/>
              <a:t>,</a:t>
            </a:r>
          </a:p>
          <a:p>
            <a:pPr eaLnBrk="1" hangingPunct="1"/>
            <a:r>
              <a:rPr lang="en-US" dirty="0" err="1" smtClean="0"/>
              <a:t>Pemungutan</a:t>
            </a:r>
            <a:r>
              <a:rPr lang="en-US" dirty="0" smtClean="0"/>
              <a:t> </a:t>
            </a:r>
            <a:r>
              <a:rPr lang="en-US" dirty="0" err="1" smtClean="0"/>
              <a:t>dana</a:t>
            </a:r>
            <a:r>
              <a:rPr lang="en-US" dirty="0" smtClean="0"/>
              <a:t> </a:t>
            </a:r>
            <a:r>
              <a:rPr lang="en-US" dirty="0" err="1" smtClean="0"/>
              <a:t>stiker</a:t>
            </a:r>
            <a:r>
              <a:rPr lang="en-US" dirty="0" smtClean="0"/>
              <a:t> Sea Games,</a:t>
            </a:r>
          </a:p>
          <a:p>
            <a:pPr eaLnBrk="1" hangingPunct="1"/>
            <a:r>
              <a:rPr lang="en-US" dirty="0" err="1" smtClean="0"/>
              <a:t>Pemadaman</a:t>
            </a:r>
            <a:r>
              <a:rPr lang="en-US" dirty="0" smtClean="0"/>
              <a:t> </a:t>
            </a:r>
            <a:r>
              <a:rPr lang="en-US" dirty="0" err="1" smtClean="0"/>
              <a:t>listrik</a:t>
            </a:r>
            <a:r>
              <a:rPr lang="en-US" dirty="0" smtClean="0"/>
              <a:t> </a:t>
            </a:r>
            <a:r>
              <a:rPr lang="en-US" dirty="0" err="1" smtClean="0"/>
              <a:t>oleh</a:t>
            </a:r>
            <a:r>
              <a:rPr lang="en-US" dirty="0" smtClean="0"/>
              <a:t> PT PLN, </a:t>
            </a:r>
            <a:r>
              <a:rPr lang="en-US" dirty="0" err="1" smtClean="0"/>
              <a:t>dan</a:t>
            </a:r>
            <a:r>
              <a:rPr lang="en-US" dirty="0" smtClean="0"/>
              <a:t> lain-lain.</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normAutofit/>
          </a:bodyPr>
          <a:lstStyle/>
          <a:p>
            <a:pPr>
              <a:defRPr/>
            </a:pPr>
            <a:fld id="{F588E3BB-AB0A-4307-A445-7B78C3C3CDCE}" type="slidenum">
              <a:rPr lang="en-US"/>
              <a:pPr>
                <a:defRPr/>
              </a:pPr>
              <a:t>69</a:t>
            </a:fld>
            <a:endParaRPr lang="en-US"/>
          </a:p>
        </p:txBody>
      </p:sp>
      <p:sp>
        <p:nvSpPr>
          <p:cNvPr id="14848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err="1" smtClean="0"/>
              <a:t>Kasus-kasus</a:t>
            </a:r>
            <a:r>
              <a:rPr lang="en-US" dirty="0" smtClean="0"/>
              <a:t> </a:t>
            </a:r>
            <a:r>
              <a:rPr lang="en-US" dirty="0" err="1" smtClean="0"/>
              <a:t>Perlindungan</a:t>
            </a:r>
            <a:r>
              <a:rPr lang="en-US" dirty="0" smtClean="0"/>
              <a:t> </a:t>
            </a:r>
            <a:r>
              <a:rPr lang="en-US" dirty="0" err="1" smtClean="0"/>
              <a:t>Konsumen</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5" name="Rectangle 3"/>
          <p:cNvSpPr>
            <a:spLocks noGrp="1" noChangeArrowheads="1"/>
          </p:cNvSpPr>
          <p:nvPr>
            <p:ph idx="1"/>
          </p:nvPr>
        </p:nvSpPr>
        <p:spPr>
          <a:xfrm>
            <a:off x="457200" y="1066800"/>
            <a:ext cx="8229600" cy="5562600"/>
          </a:xfrm>
        </p:spPr>
        <p:txBody>
          <a:bodyPr/>
          <a:lstStyle/>
          <a:p>
            <a:pPr>
              <a:lnSpc>
                <a:spcPct val="90000"/>
              </a:lnSpc>
              <a:buFontTx/>
              <a:buChar char="•"/>
            </a:pPr>
            <a:r>
              <a:rPr lang="en-US" sz="2400">
                <a:solidFill>
                  <a:schemeClr val="folHlink"/>
                </a:solidFill>
                <a:latin typeface="Arial" charset="0"/>
                <a:sym typeface="Wingdings" pitchFamily="2" charset="2"/>
              </a:rPr>
              <a:t>Di dalam realitas bisnis tidak jarang dibedakan antara:</a:t>
            </a:r>
          </a:p>
          <a:p>
            <a:pPr>
              <a:lnSpc>
                <a:spcPct val="90000"/>
              </a:lnSpc>
              <a:buFontTx/>
              <a:buChar char="•"/>
            </a:pPr>
            <a:r>
              <a:rPr lang="en-US" sz="2400">
                <a:solidFill>
                  <a:schemeClr val="folHlink"/>
                </a:solidFill>
                <a:latin typeface="Arial" charset="0"/>
                <a:sym typeface="Wingdings" pitchFamily="2" charset="2"/>
              </a:rPr>
              <a:t>Consumer (Konsumen) dan Customer (pelanggan).</a:t>
            </a:r>
          </a:p>
          <a:p>
            <a:pPr lvl="1">
              <a:lnSpc>
                <a:spcPct val="90000"/>
              </a:lnSpc>
              <a:buFontTx/>
              <a:buChar char="•"/>
            </a:pPr>
            <a:r>
              <a:rPr lang="en-US" sz="2000">
                <a:solidFill>
                  <a:schemeClr val="folHlink"/>
                </a:solidFill>
                <a:latin typeface="Arial" charset="0"/>
                <a:sym typeface="Wingdings" pitchFamily="2" charset="2"/>
              </a:rPr>
              <a:t>Konsumen adalah semua orang atau masyarakat termasuk pelanggan.</a:t>
            </a:r>
          </a:p>
          <a:p>
            <a:pPr lvl="1">
              <a:lnSpc>
                <a:spcPct val="90000"/>
              </a:lnSpc>
              <a:buFontTx/>
              <a:buChar char="•"/>
            </a:pPr>
            <a:r>
              <a:rPr lang="en-US" sz="2000">
                <a:solidFill>
                  <a:schemeClr val="folHlink"/>
                </a:solidFill>
                <a:latin typeface="Arial" charset="0"/>
                <a:sym typeface="Wingdings" pitchFamily="2" charset="2"/>
              </a:rPr>
              <a:t>Pelanggan adalah konsumen yang telah mengkonsumsi suatu produk yang diproduksi oleh produsen tertentu.</a:t>
            </a:r>
          </a:p>
          <a:p>
            <a:pPr>
              <a:lnSpc>
                <a:spcPct val="90000"/>
              </a:lnSpc>
              <a:buFontTx/>
              <a:buChar char="•"/>
            </a:pPr>
            <a:endParaRPr lang="en-US" sz="2000">
              <a:solidFill>
                <a:schemeClr val="folHlink"/>
              </a:solidFill>
              <a:latin typeface="Arial" charset="0"/>
              <a:sym typeface="Wingdings" pitchFamily="2" charset="2"/>
            </a:endParaRPr>
          </a:p>
          <a:p>
            <a:pPr>
              <a:lnSpc>
                <a:spcPct val="90000"/>
              </a:lnSpc>
              <a:buFontTx/>
              <a:buChar char="•"/>
            </a:pPr>
            <a:r>
              <a:rPr lang="en-US" sz="2400">
                <a:solidFill>
                  <a:schemeClr val="folHlink"/>
                </a:solidFill>
                <a:latin typeface="Arial" charset="0"/>
                <a:sym typeface="Wingdings" pitchFamily="2" charset="2"/>
              </a:rPr>
              <a:t>Konsumen akhir dengan konsumen antara:</a:t>
            </a:r>
          </a:p>
          <a:p>
            <a:pPr lvl="1">
              <a:lnSpc>
                <a:spcPct val="90000"/>
              </a:lnSpc>
              <a:buFontTx/>
              <a:buChar char="•"/>
            </a:pPr>
            <a:r>
              <a:rPr lang="en-US" sz="2000">
                <a:solidFill>
                  <a:schemeClr val="folHlink"/>
                </a:solidFill>
                <a:latin typeface="Arial" charset="0"/>
                <a:sym typeface="Wingdings" pitchFamily="2" charset="2"/>
              </a:rPr>
              <a:t>Konsumen akhir adalah konsumen yang mengkonsumsi secara langsung produk yang diperolehnya, sedangkan:</a:t>
            </a:r>
          </a:p>
          <a:p>
            <a:pPr lvl="1">
              <a:lnSpc>
                <a:spcPct val="90000"/>
              </a:lnSpc>
              <a:buFontTx/>
              <a:buChar char="•"/>
            </a:pPr>
            <a:r>
              <a:rPr lang="en-US" sz="2000">
                <a:solidFill>
                  <a:schemeClr val="folHlink"/>
                </a:solidFill>
                <a:latin typeface="Arial" charset="0"/>
                <a:sym typeface="Wingdings" pitchFamily="2" charset="2"/>
              </a:rPr>
              <a:t>Konsumen antara adalah konsumen yang memperoleh produk untuk memproduksi produk lainnya.</a:t>
            </a:r>
          </a:p>
          <a:p>
            <a:pPr lvl="2">
              <a:lnSpc>
                <a:spcPct val="90000"/>
              </a:lnSpc>
              <a:buFontTx/>
              <a:buChar char="•"/>
            </a:pPr>
            <a:r>
              <a:rPr lang="en-US" sz="1600">
                <a:solidFill>
                  <a:schemeClr val="folHlink"/>
                </a:solidFill>
                <a:latin typeface="Arial" charset="0"/>
                <a:sym typeface="Wingdings" pitchFamily="2" charset="2"/>
              </a:rPr>
              <a:t>Misal: </a:t>
            </a:r>
          </a:p>
          <a:p>
            <a:pPr lvl="3">
              <a:lnSpc>
                <a:spcPct val="90000"/>
              </a:lnSpc>
              <a:buFontTx/>
              <a:buChar char="•"/>
            </a:pPr>
            <a:r>
              <a:rPr lang="en-US" sz="1600">
                <a:solidFill>
                  <a:schemeClr val="folHlink"/>
                </a:solidFill>
                <a:latin typeface="Arial" charset="0"/>
                <a:sym typeface="Wingdings" pitchFamily="2" charset="2"/>
              </a:rPr>
              <a:t>membeli kain untuk langsung digunakan adalah konsumen akhir.</a:t>
            </a:r>
          </a:p>
          <a:p>
            <a:pPr lvl="3">
              <a:lnSpc>
                <a:spcPct val="90000"/>
              </a:lnSpc>
              <a:buFontTx/>
              <a:buChar char="•"/>
            </a:pPr>
            <a:r>
              <a:rPr lang="en-US" sz="1600">
                <a:solidFill>
                  <a:schemeClr val="folHlink"/>
                </a:solidFill>
                <a:latin typeface="Arial" charset="0"/>
                <a:sym typeface="Wingdings" pitchFamily="2" charset="2"/>
              </a:rPr>
              <a:t>membeli kain untuk dibuat busana dan dijual kembali adalah konsumen antara.</a:t>
            </a:r>
          </a:p>
          <a:p>
            <a:pPr>
              <a:lnSpc>
                <a:spcPct val="90000"/>
              </a:lnSpc>
              <a:buFontTx/>
              <a:buNone/>
            </a:pPr>
            <a:endParaRPr lang="en-US" sz="1600">
              <a:solidFill>
                <a:schemeClr val="folHlink"/>
              </a:solidFill>
              <a:latin typeface="Arial" charset="0"/>
              <a:sym typeface="Wingdings" pitchFamily="2" charset="2"/>
            </a:endParaRPr>
          </a:p>
          <a:p>
            <a:pPr>
              <a:lnSpc>
                <a:spcPct val="90000"/>
              </a:lnSpc>
            </a:pPr>
            <a:endParaRPr lang="en-US" sz="2800"/>
          </a:p>
        </p:txBody>
      </p:sp>
      <p:sp>
        <p:nvSpPr>
          <p:cNvPr id="223234" name="Rectangle 2"/>
          <p:cNvSpPr>
            <a:spLocks noGrp="1" noRot="1" noChangeArrowheads="1"/>
          </p:cNvSpPr>
          <p:nvPr>
            <p:ph type="title"/>
          </p:nvPr>
        </p:nvSpPr>
        <p:spPr>
          <a:xfrm>
            <a:off x="457200" y="274638"/>
            <a:ext cx="8229600" cy="792162"/>
          </a:xfrm>
        </p:spPr>
        <p:txBody>
          <a:bodyPr/>
          <a:lstStyle/>
          <a:p>
            <a:r>
              <a:rPr lang="en-US" sz="2800">
                <a:solidFill>
                  <a:schemeClr val="hlink"/>
                </a:solidFill>
                <a:latin typeface="Arial" charset="0"/>
              </a:rPr>
              <a:t>KESIMPULAN: PENGERTIAN KONSUMEN</a:t>
            </a:r>
            <a:endParaRPr lang="en-US" sz="3600">
              <a:solidFill>
                <a:schemeClr val="hlink"/>
              </a:solidFill>
              <a:latin typeface="Arial"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5" name="Rectangle 3"/>
          <p:cNvSpPr>
            <a:spLocks noGrp="1" noChangeArrowheads="1"/>
          </p:cNvSpPr>
          <p:nvPr>
            <p:ph idx="1"/>
          </p:nvPr>
        </p:nvSpPr>
        <p:spPr/>
        <p:txBody>
          <a:bodyPr rtlCol="0">
            <a:normAutofit lnSpcReduction="10000"/>
          </a:bodyPr>
          <a:lstStyle/>
          <a:p>
            <a:pPr marL="548640" indent="-411480" eaLnBrk="1" fontAlgn="auto" hangingPunct="1">
              <a:lnSpc>
                <a:spcPct val="90000"/>
              </a:lnSpc>
              <a:spcAft>
                <a:spcPts val="0"/>
              </a:spcAft>
              <a:buClr>
                <a:schemeClr val="tx1">
                  <a:shade val="95000"/>
                </a:schemeClr>
              </a:buClr>
              <a:buFont typeface="Wingdings 2"/>
              <a:buChar char=""/>
              <a:defRPr/>
            </a:pPr>
            <a:r>
              <a:rPr lang="en-US" sz="2400" dirty="0"/>
              <a:t>YLKI: </a:t>
            </a:r>
            <a:r>
              <a:rPr lang="en-US" sz="2400" dirty="0" err="1"/>
              <a:t>Konsumen</a:t>
            </a:r>
            <a:r>
              <a:rPr lang="en-US" sz="2400" dirty="0"/>
              <a:t> Bank BCA </a:t>
            </a:r>
            <a:r>
              <a:rPr lang="en-US" sz="2400" dirty="0" err="1"/>
              <a:t>a.n</a:t>
            </a:r>
            <a:r>
              <a:rPr lang="en-US" sz="2400" dirty="0"/>
              <a:t>. Sri </a:t>
            </a:r>
            <a:r>
              <a:rPr lang="en-US" sz="2400" dirty="0" err="1"/>
              <a:t>Rahayu</a:t>
            </a:r>
            <a:r>
              <a:rPr lang="en-US" sz="2400" dirty="0"/>
              <a:t> A/C: 005-010814-7, </a:t>
            </a:r>
            <a:r>
              <a:rPr lang="en-US" sz="2400" dirty="0" err="1"/>
              <a:t>alamat</a:t>
            </a:r>
            <a:r>
              <a:rPr lang="en-US" sz="2400" dirty="0"/>
              <a:t> Jl. Raya Bogor No. 2 RT 04/06, </a:t>
            </a:r>
            <a:r>
              <a:rPr lang="en-US" sz="2400" dirty="0" err="1"/>
              <a:t>Kramatjati</a:t>
            </a:r>
            <a:r>
              <a:rPr lang="en-US" sz="2400" dirty="0"/>
              <a:t>, </a:t>
            </a:r>
            <a:r>
              <a:rPr lang="en-US" sz="2400" dirty="0" err="1" smtClean="0"/>
              <a:t>Jaktim</a:t>
            </a:r>
            <a:r>
              <a:rPr lang="en-US" sz="2400" dirty="0" smtClean="0"/>
              <a:t>.</a:t>
            </a:r>
            <a:endParaRPr lang="en-US" sz="2400" dirty="0"/>
          </a:p>
          <a:p>
            <a:pPr marL="548640" indent="-411480" eaLnBrk="1" fontAlgn="auto" hangingPunct="1">
              <a:lnSpc>
                <a:spcPct val="90000"/>
              </a:lnSpc>
              <a:spcAft>
                <a:spcPts val="0"/>
              </a:spcAft>
              <a:buClr>
                <a:schemeClr val="tx1">
                  <a:shade val="95000"/>
                </a:schemeClr>
              </a:buClr>
              <a:buFont typeface="Wingdings 2"/>
              <a:buChar char=""/>
              <a:defRPr/>
            </a:pPr>
            <a:r>
              <a:rPr lang="en-US" sz="2400" dirty="0" err="1"/>
              <a:t>Konsumen</a:t>
            </a:r>
            <a:r>
              <a:rPr lang="en-US" sz="2400" dirty="0"/>
              <a:t> tuna </a:t>
            </a:r>
            <a:r>
              <a:rPr lang="en-US" sz="2400" dirty="0" err="1"/>
              <a:t>netra</a:t>
            </a:r>
            <a:r>
              <a:rPr lang="en-US" sz="2400" dirty="0"/>
              <a:t> </a:t>
            </a:r>
            <a:r>
              <a:rPr lang="en-US" sz="2400" dirty="0" err="1"/>
              <a:t>nasabah</a:t>
            </a:r>
            <a:r>
              <a:rPr lang="en-US" sz="2400" dirty="0"/>
              <a:t> </a:t>
            </a:r>
            <a:r>
              <a:rPr lang="en-US" sz="2400" dirty="0" err="1"/>
              <a:t>Tahapan</a:t>
            </a:r>
            <a:r>
              <a:rPr lang="en-US" sz="2400" dirty="0"/>
              <a:t> BCA </a:t>
            </a:r>
            <a:r>
              <a:rPr lang="en-US" sz="2400" dirty="0" err="1"/>
              <a:t>melalui</a:t>
            </a:r>
            <a:r>
              <a:rPr lang="en-US" sz="2400" dirty="0"/>
              <a:t> </a:t>
            </a:r>
            <a:r>
              <a:rPr lang="en-US" sz="2400" dirty="0" err="1"/>
              <a:t>fasilitas</a:t>
            </a:r>
            <a:r>
              <a:rPr lang="en-US" sz="2400" dirty="0"/>
              <a:t> Halo </a:t>
            </a:r>
            <a:r>
              <a:rPr lang="en-US" sz="2400" dirty="0" smtClean="0"/>
              <a:t>BCA.</a:t>
            </a:r>
            <a:endParaRPr lang="en-US" sz="2400" dirty="0"/>
          </a:p>
          <a:p>
            <a:pPr marL="548640" indent="-411480" eaLnBrk="1" fontAlgn="auto" hangingPunct="1">
              <a:lnSpc>
                <a:spcPct val="90000"/>
              </a:lnSpc>
              <a:spcAft>
                <a:spcPts val="0"/>
              </a:spcAft>
              <a:buClr>
                <a:schemeClr val="tx1">
                  <a:shade val="95000"/>
                </a:schemeClr>
              </a:buClr>
              <a:buFont typeface="Wingdings 2"/>
              <a:buChar char=""/>
              <a:defRPr/>
            </a:pPr>
            <a:r>
              <a:rPr lang="en-US" sz="2400" dirty="0" err="1"/>
              <a:t>Ybs</a:t>
            </a:r>
            <a:r>
              <a:rPr lang="en-US" sz="2400" dirty="0"/>
              <a:t> </a:t>
            </a:r>
            <a:r>
              <a:rPr lang="en-US" sz="2400" dirty="0" err="1"/>
              <a:t>tidak</a:t>
            </a:r>
            <a:r>
              <a:rPr lang="en-US" sz="2400" dirty="0"/>
              <a:t> </a:t>
            </a:r>
            <a:r>
              <a:rPr lang="en-US" sz="2400" dirty="0" err="1"/>
              <a:t>dapat</a:t>
            </a:r>
            <a:r>
              <a:rPr lang="en-US" sz="2400" dirty="0"/>
              <a:t> </a:t>
            </a:r>
            <a:r>
              <a:rPr lang="en-US" sz="2400" dirty="0" err="1"/>
              <a:t>membuat</a:t>
            </a:r>
            <a:r>
              <a:rPr lang="en-US" sz="2400" dirty="0"/>
              <a:t> </a:t>
            </a:r>
            <a:r>
              <a:rPr lang="en-US" sz="2400" dirty="0" err="1"/>
              <a:t>tanda</a:t>
            </a:r>
            <a:r>
              <a:rPr lang="en-US" sz="2400" dirty="0"/>
              <a:t> </a:t>
            </a:r>
            <a:r>
              <a:rPr lang="en-US" sz="2400" dirty="0" err="1"/>
              <a:t>tangan</a:t>
            </a:r>
            <a:r>
              <a:rPr lang="en-US" sz="2400" dirty="0"/>
              <a:t> (</a:t>
            </a:r>
            <a:r>
              <a:rPr lang="en-US" sz="2400" dirty="0" err="1"/>
              <a:t>hanya</a:t>
            </a:r>
            <a:r>
              <a:rPr lang="en-US" sz="2400" dirty="0"/>
              <a:t> </a:t>
            </a:r>
            <a:r>
              <a:rPr lang="en-US" sz="2400" dirty="0" err="1"/>
              <a:t>menggunakan</a:t>
            </a:r>
            <a:r>
              <a:rPr lang="en-US" sz="2400" dirty="0"/>
              <a:t> cap </a:t>
            </a:r>
            <a:r>
              <a:rPr lang="en-US" sz="2400" dirty="0" err="1"/>
              <a:t>jempol</a:t>
            </a:r>
            <a:r>
              <a:rPr lang="en-US" sz="2400" dirty="0"/>
              <a:t> </a:t>
            </a:r>
            <a:r>
              <a:rPr lang="en-US" sz="2400" dirty="0" err="1"/>
              <a:t>tangan</a:t>
            </a:r>
            <a:r>
              <a:rPr lang="en-US" sz="2400" dirty="0"/>
              <a:t>) </a:t>
            </a:r>
            <a:r>
              <a:rPr lang="en-US" sz="2400" dirty="0" err="1"/>
              <a:t>maka</a:t>
            </a:r>
            <a:r>
              <a:rPr lang="en-US" sz="2400" dirty="0"/>
              <a:t> </a:t>
            </a:r>
            <a:r>
              <a:rPr lang="en-US" sz="2400" dirty="0" err="1"/>
              <a:t>apabila</a:t>
            </a:r>
            <a:r>
              <a:rPr lang="en-US" sz="2400" dirty="0"/>
              <a:t> </a:t>
            </a:r>
            <a:r>
              <a:rPr lang="en-US" sz="2400" dirty="0" err="1"/>
              <a:t>ybs</a:t>
            </a:r>
            <a:r>
              <a:rPr lang="en-US" sz="2400" dirty="0"/>
              <a:t> </a:t>
            </a:r>
            <a:r>
              <a:rPr lang="en-US" sz="2400" dirty="0" err="1"/>
              <a:t>ingin</a:t>
            </a:r>
            <a:r>
              <a:rPr lang="en-US" sz="2400" dirty="0"/>
              <a:t> </a:t>
            </a:r>
            <a:r>
              <a:rPr lang="en-US" sz="2400" dirty="0" err="1"/>
              <a:t>menjadi</a:t>
            </a:r>
            <a:r>
              <a:rPr lang="en-US" sz="2400" dirty="0"/>
              <a:t> </a:t>
            </a:r>
            <a:r>
              <a:rPr lang="en-US" sz="2400" dirty="0" err="1"/>
              <a:t>nasabah</a:t>
            </a:r>
            <a:r>
              <a:rPr lang="en-US" sz="2400" dirty="0"/>
              <a:t> BCA </a:t>
            </a:r>
            <a:r>
              <a:rPr lang="en-US" sz="2400" dirty="0" err="1"/>
              <a:t>ditetapkan</a:t>
            </a:r>
            <a:r>
              <a:rPr lang="en-US" sz="2400" dirty="0"/>
              <a:t> </a:t>
            </a:r>
            <a:r>
              <a:rPr lang="en-US" sz="2400" dirty="0" err="1"/>
              <a:t>persyaratan</a:t>
            </a:r>
            <a:r>
              <a:rPr lang="en-US" sz="2400" dirty="0"/>
              <a:t> </a:t>
            </a:r>
            <a:r>
              <a:rPr lang="en-US" sz="2400" dirty="0" err="1"/>
              <a:t>khusus</a:t>
            </a:r>
            <a:r>
              <a:rPr lang="en-US" sz="2400" dirty="0"/>
              <a:t> </a:t>
            </a:r>
            <a:r>
              <a:rPr lang="en-US" sz="2400" dirty="0" err="1"/>
              <a:t>yi</a:t>
            </a:r>
            <a:r>
              <a:rPr lang="en-US" sz="2400" dirty="0"/>
              <a:t> </a:t>
            </a:r>
            <a:r>
              <a:rPr lang="en-US" sz="2400" dirty="0" err="1"/>
              <a:t>menggunakan</a:t>
            </a:r>
            <a:r>
              <a:rPr lang="en-US" sz="2400" dirty="0"/>
              <a:t> </a:t>
            </a:r>
            <a:r>
              <a:rPr lang="en-US" sz="2400" dirty="0" err="1"/>
              <a:t>pengampu</a:t>
            </a:r>
            <a:r>
              <a:rPr lang="en-US" sz="2400" dirty="0"/>
              <a:t> yang </a:t>
            </a:r>
            <a:r>
              <a:rPr lang="en-US" sz="2400" dirty="0" err="1"/>
              <a:t>diangkat</a:t>
            </a:r>
            <a:r>
              <a:rPr lang="en-US" sz="2400" dirty="0"/>
              <a:t> </a:t>
            </a:r>
            <a:r>
              <a:rPr lang="en-US" sz="2400" dirty="0" err="1"/>
              <a:t>oleh</a:t>
            </a:r>
            <a:r>
              <a:rPr lang="en-US" sz="2400" dirty="0"/>
              <a:t> hakim </a:t>
            </a:r>
            <a:r>
              <a:rPr lang="en-US" sz="2400" dirty="0" err="1"/>
              <a:t>berdasarkan</a:t>
            </a:r>
            <a:r>
              <a:rPr lang="en-US" sz="2400" dirty="0"/>
              <a:t> </a:t>
            </a:r>
            <a:r>
              <a:rPr lang="en-US" sz="2400" dirty="0" err="1"/>
              <a:t>suatu</a:t>
            </a:r>
            <a:r>
              <a:rPr lang="en-US" sz="2400" dirty="0"/>
              <a:t> </a:t>
            </a:r>
            <a:r>
              <a:rPr lang="en-US" sz="2400" dirty="0" err="1"/>
              <a:t>putusan</a:t>
            </a:r>
            <a:r>
              <a:rPr lang="en-US" sz="2400" dirty="0"/>
              <a:t> </a:t>
            </a:r>
            <a:r>
              <a:rPr lang="en-US" sz="2400" dirty="0" err="1"/>
              <a:t>pengadilan</a:t>
            </a:r>
            <a:r>
              <a:rPr lang="en-US" sz="2400" dirty="0"/>
              <a:t>. </a:t>
            </a:r>
            <a:r>
              <a:rPr lang="en-US" sz="2400" dirty="0" err="1"/>
              <a:t>Ketentuan</a:t>
            </a:r>
            <a:r>
              <a:rPr lang="en-US" sz="2400" dirty="0"/>
              <a:t> </a:t>
            </a:r>
            <a:r>
              <a:rPr lang="en-US" sz="2400" dirty="0" err="1"/>
              <a:t>ini</a:t>
            </a:r>
            <a:r>
              <a:rPr lang="en-US" sz="2400" dirty="0"/>
              <a:t> </a:t>
            </a:r>
            <a:r>
              <a:rPr lang="en-US" sz="2400" dirty="0" err="1"/>
              <a:t>untuk</a:t>
            </a:r>
            <a:r>
              <a:rPr lang="en-US" sz="2400" dirty="0"/>
              <a:t> </a:t>
            </a:r>
            <a:r>
              <a:rPr lang="en-US" sz="2400" dirty="0" err="1"/>
              <a:t>melindungi</a:t>
            </a:r>
            <a:r>
              <a:rPr lang="en-US" sz="2400" dirty="0"/>
              <a:t> </a:t>
            </a:r>
            <a:r>
              <a:rPr lang="en-US" sz="2400" dirty="0" err="1"/>
              <a:t>nasabah</a:t>
            </a:r>
            <a:r>
              <a:rPr lang="en-US" sz="2400" dirty="0"/>
              <a:t> </a:t>
            </a:r>
            <a:r>
              <a:rPr lang="en-US" sz="2400" dirty="0" err="1"/>
              <a:t>yi</a:t>
            </a:r>
            <a:r>
              <a:rPr lang="en-US" sz="2400" dirty="0"/>
              <a:t> </a:t>
            </a:r>
            <a:r>
              <a:rPr lang="en-US" sz="2400" dirty="0" err="1"/>
              <a:t>demi</a:t>
            </a:r>
            <a:r>
              <a:rPr lang="en-US" sz="2400" dirty="0"/>
              <a:t> </a:t>
            </a:r>
            <a:r>
              <a:rPr lang="en-US" sz="2400" dirty="0" err="1"/>
              <a:t>keselamatan</a:t>
            </a:r>
            <a:r>
              <a:rPr lang="en-US" sz="2400" dirty="0"/>
              <a:t> </a:t>
            </a:r>
            <a:r>
              <a:rPr lang="en-US" sz="2400" dirty="0" err="1"/>
              <a:t>dana</a:t>
            </a:r>
            <a:r>
              <a:rPr lang="en-US" sz="2400" dirty="0"/>
              <a:t> </a:t>
            </a:r>
            <a:r>
              <a:rPr lang="en-US" sz="2400" dirty="0" err="1"/>
              <a:t>nasabah</a:t>
            </a:r>
            <a:r>
              <a:rPr lang="en-US" sz="2400" dirty="0"/>
              <a:t> </a:t>
            </a:r>
            <a:r>
              <a:rPr lang="en-US" sz="2400" dirty="0" err="1"/>
              <a:t>dari</a:t>
            </a:r>
            <a:r>
              <a:rPr lang="en-US" sz="2400" dirty="0"/>
              <a:t> </a:t>
            </a:r>
            <a:r>
              <a:rPr lang="en-US" sz="2400" dirty="0" err="1"/>
              <a:t>kemungkinan</a:t>
            </a:r>
            <a:r>
              <a:rPr lang="en-US" sz="2400" dirty="0"/>
              <a:t> </a:t>
            </a:r>
            <a:r>
              <a:rPr lang="en-US" sz="2400" dirty="0" err="1"/>
              <a:t>penyalahgunaan</a:t>
            </a:r>
            <a:r>
              <a:rPr lang="en-US" sz="2400" dirty="0"/>
              <a:t> </a:t>
            </a:r>
            <a:r>
              <a:rPr lang="en-US" sz="2400" dirty="0" err="1"/>
              <a:t>oleh</a:t>
            </a:r>
            <a:r>
              <a:rPr lang="en-US" sz="2400" dirty="0"/>
              <a:t> </a:t>
            </a:r>
            <a:r>
              <a:rPr lang="en-US" sz="2400" dirty="0" err="1"/>
              <a:t>pihak-pihak</a:t>
            </a:r>
            <a:r>
              <a:rPr lang="en-US" sz="2400" dirty="0"/>
              <a:t> yang </a:t>
            </a:r>
            <a:r>
              <a:rPr lang="en-US" sz="2400" dirty="0" err="1"/>
              <a:t>tidak</a:t>
            </a:r>
            <a:r>
              <a:rPr lang="en-US" sz="2400" dirty="0"/>
              <a:t> </a:t>
            </a:r>
            <a:r>
              <a:rPr lang="en-US" sz="2400" dirty="0" err="1"/>
              <a:t>bertanggung</a:t>
            </a:r>
            <a:r>
              <a:rPr lang="en-US" sz="2400" dirty="0"/>
              <a:t> </a:t>
            </a:r>
            <a:r>
              <a:rPr lang="en-US" sz="2400" dirty="0" err="1" smtClean="0"/>
              <a:t>jawab</a:t>
            </a:r>
            <a:r>
              <a:rPr lang="en-US" sz="2400" dirty="0" smtClean="0"/>
              <a:t>.</a:t>
            </a:r>
            <a:endParaRPr lang="en-US" sz="2400"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normAutofit/>
          </a:bodyPr>
          <a:lstStyle/>
          <a:p>
            <a:pPr>
              <a:defRPr/>
            </a:pPr>
            <a:fld id="{79E15B92-9253-4D13-8C3D-238FFC648305}" type="slidenum">
              <a:rPr lang="en-US"/>
              <a:pPr>
                <a:defRPr/>
              </a:pPr>
              <a:t>70</a:t>
            </a:fld>
            <a:endParaRPr lang="en-US"/>
          </a:p>
        </p:txBody>
      </p:sp>
      <p:sp>
        <p:nvSpPr>
          <p:cNvPr id="156674"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4000" dirty="0" err="1"/>
              <a:t>Kasus</a:t>
            </a:r>
            <a:r>
              <a:rPr lang="en-US" sz="4000" dirty="0"/>
              <a:t>:</a:t>
            </a:r>
            <a:br>
              <a:rPr lang="en-US" sz="4000" dirty="0"/>
            </a:br>
            <a:r>
              <a:rPr lang="en-US" sz="4000" dirty="0" err="1"/>
              <a:t>Konsumen</a:t>
            </a:r>
            <a:r>
              <a:rPr lang="en-US" sz="4000" dirty="0"/>
              <a:t> v Bank BCA</a:t>
            </a:r>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9" name="Rectangle 3"/>
          <p:cNvSpPr>
            <a:spLocks noGrp="1" noChangeArrowheads="1"/>
          </p:cNvSpPr>
          <p:nvPr>
            <p:ph idx="1"/>
          </p:nvPr>
        </p:nvSpPr>
        <p:spPr/>
        <p:txBody>
          <a:bodyPr rtlCol="0">
            <a:normAutofit lnSpcReduction="10000"/>
          </a:bodyPr>
          <a:lstStyle/>
          <a:p>
            <a:pPr marL="548640" indent="-411480" eaLnBrk="1" fontAlgn="auto" hangingPunct="1">
              <a:spcAft>
                <a:spcPts val="0"/>
              </a:spcAft>
              <a:buClr>
                <a:schemeClr val="tx1">
                  <a:shade val="95000"/>
                </a:schemeClr>
              </a:buClr>
              <a:buFont typeface="Wingdings 2"/>
              <a:buChar char=""/>
              <a:defRPr/>
            </a:pPr>
            <a:r>
              <a:rPr lang="en-US" dirty="0" err="1"/>
              <a:t>Pasal</a:t>
            </a:r>
            <a:r>
              <a:rPr lang="en-US" dirty="0"/>
              <a:t> 7 UUPK </a:t>
            </a:r>
            <a:r>
              <a:rPr lang="en-US" dirty="0" err="1"/>
              <a:t>kurang</a:t>
            </a:r>
            <a:r>
              <a:rPr lang="en-US" dirty="0"/>
              <a:t> </a:t>
            </a:r>
            <a:r>
              <a:rPr lang="en-US" dirty="0" err="1" smtClean="0"/>
              <a:t>lengkap</a:t>
            </a:r>
            <a:r>
              <a:rPr lang="en-US" dirty="0" smtClean="0"/>
              <a:t>.</a:t>
            </a:r>
            <a:endParaRPr lang="en-US" dirty="0"/>
          </a:p>
          <a:p>
            <a:pPr marL="548640" indent="-411480" eaLnBrk="1" fontAlgn="auto" hangingPunct="1">
              <a:spcAft>
                <a:spcPts val="0"/>
              </a:spcAft>
              <a:buClr>
                <a:schemeClr val="tx1">
                  <a:shade val="95000"/>
                </a:schemeClr>
              </a:buClr>
              <a:buFont typeface="Wingdings 2"/>
              <a:buChar char=""/>
              <a:defRPr/>
            </a:pPr>
            <a:r>
              <a:rPr lang="en-US" dirty="0" err="1"/>
              <a:t>Pasal</a:t>
            </a:r>
            <a:r>
              <a:rPr lang="en-US" dirty="0"/>
              <a:t> 5 UU No. 4 </a:t>
            </a:r>
            <a:r>
              <a:rPr lang="en-US" dirty="0" err="1"/>
              <a:t>Tahun</a:t>
            </a:r>
            <a:r>
              <a:rPr lang="en-US" dirty="0"/>
              <a:t> 1997 </a:t>
            </a:r>
            <a:r>
              <a:rPr lang="en-US" dirty="0" err="1"/>
              <a:t>Tentang</a:t>
            </a:r>
            <a:r>
              <a:rPr lang="en-US" dirty="0"/>
              <a:t> </a:t>
            </a:r>
            <a:r>
              <a:rPr lang="en-US" dirty="0" err="1"/>
              <a:t>Penyandang</a:t>
            </a:r>
            <a:r>
              <a:rPr lang="en-US" dirty="0"/>
              <a:t> </a:t>
            </a:r>
            <a:r>
              <a:rPr lang="en-US" dirty="0" err="1"/>
              <a:t>Cacat</a:t>
            </a:r>
            <a:r>
              <a:rPr lang="en-US" dirty="0"/>
              <a:t> </a:t>
            </a:r>
          </a:p>
          <a:p>
            <a:pPr marL="868680" lvl="1" indent="-283464" eaLnBrk="1" fontAlgn="auto" hangingPunct="1">
              <a:spcAft>
                <a:spcPts val="0"/>
              </a:spcAft>
              <a:buFont typeface="Wingdings 2"/>
              <a:buChar char=""/>
              <a:defRPr/>
            </a:pPr>
            <a:r>
              <a:rPr lang="en-US" dirty="0"/>
              <a:t>“</a:t>
            </a:r>
            <a:r>
              <a:rPr lang="en-US" dirty="0" err="1"/>
              <a:t>setiap</a:t>
            </a:r>
            <a:r>
              <a:rPr lang="en-US" dirty="0"/>
              <a:t> </a:t>
            </a:r>
            <a:r>
              <a:rPr lang="en-US" dirty="0" err="1"/>
              <a:t>penyandang</a:t>
            </a:r>
            <a:r>
              <a:rPr lang="en-US" dirty="0"/>
              <a:t> </a:t>
            </a:r>
            <a:r>
              <a:rPr lang="en-US" dirty="0" err="1"/>
              <a:t>cacat</a:t>
            </a:r>
            <a:r>
              <a:rPr lang="en-US" dirty="0"/>
              <a:t> </a:t>
            </a:r>
            <a:r>
              <a:rPr lang="en-US" dirty="0" err="1"/>
              <a:t>mempunyai</a:t>
            </a:r>
            <a:r>
              <a:rPr lang="en-US" dirty="0"/>
              <a:t> </a:t>
            </a:r>
            <a:r>
              <a:rPr lang="en-US" dirty="0" err="1"/>
              <a:t>hak</a:t>
            </a:r>
            <a:r>
              <a:rPr lang="en-US" dirty="0"/>
              <a:t> yang </a:t>
            </a:r>
            <a:r>
              <a:rPr lang="en-US" dirty="0" err="1"/>
              <a:t>sama</a:t>
            </a:r>
            <a:r>
              <a:rPr lang="en-US" dirty="0"/>
              <a:t> </a:t>
            </a:r>
            <a:r>
              <a:rPr lang="en-US" dirty="0" err="1"/>
              <a:t>dalam</a:t>
            </a:r>
            <a:r>
              <a:rPr lang="en-US" dirty="0"/>
              <a:t> </a:t>
            </a:r>
            <a:r>
              <a:rPr lang="en-US" dirty="0" err="1"/>
              <a:t>segala</a:t>
            </a:r>
            <a:r>
              <a:rPr lang="en-US" dirty="0"/>
              <a:t> </a:t>
            </a:r>
            <a:r>
              <a:rPr lang="en-US" dirty="0" err="1"/>
              <a:t>aspek</a:t>
            </a:r>
            <a:r>
              <a:rPr lang="en-US" dirty="0"/>
              <a:t> </a:t>
            </a:r>
            <a:r>
              <a:rPr lang="en-US" dirty="0" err="1"/>
              <a:t>kehidupan</a:t>
            </a:r>
            <a:r>
              <a:rPr lang="en-US" dirty="0"/>
              <a:t> </a:t>
            </a:r>
            <a:r>
              <a:rPr lang="en-US" dirty="0" err="1"/>
              <a:t>dan</a:t>
            </a:r>
            <a:r>
              <a:rPr lang="en-US" dirty="0"/>
              <a:t> </a:t>
            </a:r>
            <a:r>
              <a:rPr lang="en-US" dirty="0" err="1"/>
              <a:t>penghidupan</a:t>
            </a:r>
            <a:r>
              <a:rPr lang="en-US" dirty="0" smtClean="0"/>
              <a:t>”.</a:t>
            </a:r>
            <a:endParaRPr lang="en-US" dirty="0"/>
          </a:p>
          <a:p>
            <a:pPr marL="548640" indent="-411480" eaLnBrk="1" fontAlgn="auto" hangingPunct="1">
              <a:spcAft>
                <a:spcPts val="0"/>
              </a:spcAft>
              <a:buClr>
                <a:schemeClr val="tx1">
                  <a:shade val="95000"/>
                </a:schemeClr>
              </a:buClr>
              <a:buFont typeface="Wingdings 2"/>
              <a:buChar char=""/>
              <a:defRPr/>
            </a:pPr>
            <a:r>
              <a:rPr lang="en-US" dirty="0" err="1"/>
              <a:t>Seseorang</a:t>
            </a:r>
            <a:r>
              <a:rPr lang="en-US" dirty="0"/>
              <a:t> </a:t>
            </a:r>
            <a:r>
              <a:rPr lang="en-US" dirty="0" err="1"/>
              <a:t>tidak</a:t>
            </a:r>
            <a:r>
              <a:rPr lang="en-US" dirty="0"/>
              <a:t> </a:t>
            </a:r>
            <a:r>
              <a:rPr lang="en-US" dirty="0" err="1"/>
              <a:t>cakap</a:t>
            </a:r>
            <a:r>
              <a:rPr lang="en-US" dirty="0"/>
              <a:t> </a:t>
            </a:r>
            <a:r>
              <a:rPr lang="en-US" dirty="0" err="1"/>
              <a:t>apabila</a:t>
            </a:r>
            <a:r>
              <a:rPr lang="en-US" dirty="0"/>
              <a:t> </a:t>
            </a:r>
            <a:r>
              <a:rPr lang="en-US" dirty="0" err="1"/>
              <a:t>sakit</a:t>
            </a:r>
            <a:r>
              <a:rPr lang="en-US" dirty="0"/>
              <a:t> </a:t>
            </a:r>
            <a:r>
              <a:rPr lang="en-US" dirty="0" err="1"/>
              <a:t>ingatan</a:t>
            </a:r>
            <a:r>
              <a:rPr lang="en-US" dirty="0"/>
              <a:t>/</a:t>
            </a:r>
            <a:r>
              <a:rPr lang="en-US" dirty="0" err="1"/>
              <a:t>gila</a:t>
            </a:r>
            <a:r>
              <a:rPr lang="en-US" dirty="0"/>
              <a:t> </a:t>
            </a:r>
            <a:r>
              <a:rPr lang="en-US" dirty="0" err="1"/>
              <a:t>dan</a:t>
            </a:r>
            <a:r>
              <a:rPr lang="en-US" dirty="0"/>
              <a:t> </a:t>
            </a:r>
            <a:r>
              <a:rPr lang="en-US" dirty="0" err="1"/>
              <a:t>di</a:t>
            </a:r>
            <a:r>
              <a:rPr lang="en-US" dirty="0"/>
              <a:t> </a:t>
            </a:r>
            <a:r>
              <a:rPr lang="en-US" dirty="0" err="1"/>
              <a:t>bawah</a:t>
            </a:r>
            <a:r>
              <a:rPr lang="en-US" dirty="0"/>
              <a:t> </a:t>
            </a:r>
            <a:r>
              <a:rPr lang="en-US" dirty="0" err="1"/>
              <a:t>umur</a:t>
            </a:r>
            <a:r>
              <a:rPr lang="en-US" dirty="0"/>
              <a:t> 21 </a:t>
            </a:r>
            <a:r>
              <a:rPr lang="en-US" dirty="0" err="1" smtClean="0"/>
              <a:t>tahun</a:t>
            </a:r>
            <a:r>
              <a:rPr lang="en-US" dirty="0" smtClean="0"/>
              <a:t>.</a:t>
            </a:r>
            <a:endParaRPr lang="en-US" dirty="0"/>
          </a:p>
          <a:p>
            <a:pPr marL="548640" indent="-411480" eaLnBrk="1" fontAlgn="auto" hangingPunct="1">
              <a:spcAft>
                <a:spcPts val="0"/>
              </a:spcAft>
              <a:buClr>
                <a:schemeClr val="tx1">
                  <a:shade val="95000"/>
                </a:schemeClr>
              </a:buClr>
              <a:buFont typeface="Wingdings 2"/>
              <a:buChar char=""/>
              <a:defRPr/>
            </a:pPr>
            <a:r>
              <a:rPr lang="en-US" dirty="0" err="1"/>
              <a:t>Sumber</a:t>
            </a:r>
            <a:r>
              <a:rPr lang="en-US" dirty="0"/>
              <a:t>: </a:t>
            </a:r>
            <a:r>
              <a:rPr lang="en-US" dirty="0" err="1"/>
              <a:t>Bidang</a:t>
            </a:r>
            <a:r>
              <a:rPr lang="en-US" dirty="0"/>
              <a:t> </a:t>
            </a:r>
            <a:r>
              <a:rPr lang="en-US" dirty="0" err="1"/>
              <a:t>Pengaduan</a:t>
            </a:r>
            <a:r>
              <a:rPr lang="en-US" dirty="0"/>
              <a:t> YLKI, Register </a:t>
            </a:r>
            <a:r>
              <a:rPr lang="en-US" dirty="0" err="1"/>
              <a:t>Kasus</a:t>
            </a:r>
            <a:r>
              <a:rPr lang="en-US" dirty="0"/>
              <a:t> No. 128/B/SDM/YLKI/1999, 17 Feb 1999</a:t>
            </a:r>
            <a:r>
              <a:rPr lang="en-US" dirty="0" smtClean="0"/>
              <a:t>).</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normAutofit/>
          </a:bodyPr>
          <a:lstStyle/>
          <a:p>
            <a:pPr>
              <a:defRPr/>
            </a:pPr>
            <a:fld id="{9234161F-5409-4CAF-B736-900DBF5706AC}" type="slidenum">
              <a:rPr lang="en-US"/>
              <a:pPr>
                <a:defRPr/>
              </a:pPr>
              <a:t>71</a:t>
            </a:fld>
            <a:endParaRPr lang="en-US"/>
          </a:p>
        </p:txBody>
      </p:sp>
      <p:sp>
        <p:nvSpPr>
          <p:cNvPr id="157698"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4000" dirty="0" err="1"/>
              <a:t>Kasus</a:t>
            </a:r>
            <a:r>
              <a:rPr lang="en-US" sz="4000" dirty="0"/>
              <a:t>:</a:t>
            </a:r>
            <a:br>
              <a:rPr lang="en-US" sz="4000" dirty="0"/>
            </a:br>
            <a:r>
              <a:rPr lang="en-US" sz="4000" dirty="0" err="1"/>
              <a:t>Konsumen</a:t>
            </a:r>
            <a:r>
              <a:rPr lang="en-US" sz="4000" dirty="0"/>
              <a:t> v Bank BCA</a:t>
            </a:r>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idx="1"/>
          </p:nvPr>
        </p:nvSpPr>
        <p:spPr/>
        <p:txBody>
          <a:bodyPr>
            <a:normAutofit/>
          </a:bodyPr>
          <a:lstStyle/>
          <a:p>
            <a:pPr eaLnBrk="1" hangingPunct="1">
              <a:lnSpc>
                <a:spcPct val="90000"/>
              </a:lnSpc>
            </a:pPr>
            <a:r>
              <a:rPr lang="en-US" sz="2600" dirty="0" err="1" smtClean="0"/>
              <a:t>Terganggunya</a:t>
            </a:r>
            <a:r>
              <a:rPr lang="en-US" sz="2600" dirty="0" smtClean="0"/>
              <a:t> </a:t>
            </a:r>
            <a:r>
              <a:rPr lang="en-US" sz="2600" dirty="0" err="1" smtClean="0"/>
              <a:t>proses</a:t>
            </a:r>
            <a:r>
              <a:rPr lang="en-US" sz="2600" dirty="0" smtClean="0"/>
              <a:t> </a:t>
            </a:r>
            <a:r>
              <a:rPr lang="en-US" sz="2600" dirty="0" err="1" smtClean="0"/>
              <a:t>belajar</a:t>
            </a:r>
            <a:r>
              <a:rPr lang="en-US" sz="2600" dirty="0" smtClean="0"/>
              <a:t> </a:t>
            </a:r>
            <a:r>
              <a:rPr lang="en-US" sz="2600" dirty="0" err="1" smtClean="0"/>
              <a:t>mengajar</a:t>
            </a:r>
            <a:r>
              <a:rPr lang="en-US" sz="2600" dirty="0" smtClean="0"/>
              <a:t> </a:t>
            </a:r>
            <a:r>
              <a:rPr lang="en-US" sz="2600" dirty="0" err="1" smtClean="0"/>
              <a:t>karena</a:t>
            </a:r>
            <a:r>
              <a:rPr lang="en-US" sz="2600" dirty="0" smtClean="0"/>
              <a:t> </a:t>
            </a:r>
            <a:r>
              <a:rPr lang="en-US" sz="2600" dirty="0" err="1" smtClean="0"/>
              <a:t>konflik</a:t>
            </a:r>
            <a:r>
              <a:rPr lang="en-US" sz="2600" dirty="0" smtClean="0"/>
              <a:t> internal </a:t>
            </a:r>
            <a:r>
              <a:rPr lang="en-US" sz="2600" dirty="0" err="1" smtClean="0"/>
              <a:t>sekolah</a:t>
            </a:r>
            <a:r>
              <a:rPr lang="en-US" sz="2600" dirty="0" smtClean="0"/>
              <a:t>/</a:t>
            </a:r>
            <a:r>
              <a:rPr lang="en-US" sz="2600" dirty="0" err="1" smtClean="0"/>
              <a:t>universitas</a:t>
            </a:r>
            <a:r>
              <a:rPr lang="en-US" sz="2600" dirty="0" smtClean="0"/>
              <a:t>.</a:t>
            </a:r>
          </a:p>
          <a:p>
            <a:pPr eaLnBrk="1" hangingPunct="1">
              <a:lnSpc>
                <a:spcPct val="90000"/>
              </a:lnSpc>
            </a:pPr>
            <a:r>
              <a:rPr lang="en-US" sz="2600" dirty="0" err="1" smtClean="0"/>
              <a:t>Praktik</a:t>
            </a:r>
            <a:r>
              <a:rPr lang="en-US" sz="2600" dirty="0" smtClean="0"/>
              <a:t> </a:t>
            </a:r>
            <a:r>
              <a:rPr lang="en-US" sz="2600" dirty="0" err="1" smtClean="0"/>
              <a:t>bisnis</a:t>
            </a:r>
            <a:r>
              <a:rPr lang="en-US" sz="2600" dirty="0" smtClean="0"/>
              <a:t> </a:t>
            </a:r>
            <a:r>
              <a:rPr lang="en-US" sz="2600" dirty="0" err="1" smtClean="0"/>
              <a:t>tidak</a:t>
            </a:r>
            <a:r>
              <a:rPr lang="en-US" sz="2600" dirty="0" smtClean="0"/>
              <a:t> </a:t>
            </a:r>
            <a:r>
              <a:rPr lang="en-US" sz="2600" dirty="0" err="1" smtClean="0"/>
              <a:t>sehat</a:t>
            </a:r>
            <a:r>
              <a:rPr lang="en-US" sz="2600" dirty="0" smtClean="0"/>
              <a:t> </a:t>
            </a:r>
            <a:r>
              <a:rPr lang="en-US" sz="2600" dirty="0" err="1" smtClean="0"/>
              <a:t>dengan</a:t>
            </a:r>
            <a:r>
              <a:rPr lang="en-US" sz="2600" dirty="0" smtClean="0"/>
              <a:t> </a:t>
            </a:r>
            <a:r>
              <a:rPr lang="en-US" sz="2600" dirty="0" err="1" smtClean="0"/>
              <a:t>menjadikan</a:t>
            </a:r>
            <a:r>
              <a:rPr lang="en-US" sz="2600" dirty="0" smtClean="0"/>
              <a:t> </a:t>
            </a:r>
            <a:r>
              <a:rPr lang="en-US" sz="2600" dirty="0" err="1" smtClean="0"/>
              <a:t>siswa</a:t>
            </a:r>
            <a:r>
              <a:rPr lang="en-US" sz="2600" dirty="0" smtClean="0"/>
              <a:t> </a:t>
            </a:r>
            <a:r>
              <a:rPr lang="en-US" sz="2600" dirty="0" err="1" smtClean="0"/>
              <a:t>sebagai</a:t>
            </a:r>
            <a:r>
              <a:rPr lang="en-US" sz="2600" dirty="0" smtClean="0"/>
              <a:t> </a:t>
            </a:r>
            <a:r>
              <a:rPr lang="en-US" sz="2600" dirty="0" err="1" smtClean="0"/>
              <a:t>objek</a:t>
            </a:r>
            <a:r>
              <a:rPr lang="en-US" sz="2600" dirty="0" smtClean="0"/>
              <a:t> </a:t>
            </a:r>
            <a:r>
              <a:rPr lang="en-US" sz="2600" dirty="0" err="1" smtClean="0"/>
              <a:t>bisnis</a:t>
            </a:r>
            <a:r>
              <a:rPr lang="en-US" sz="2600" dirty="0" smtClean="0"/>
              <a:t>.</a:t>
            </a:r>
          </a:p>
          <a:p>
            <a:pPr eaLnBrk="1" hangingPunct="1">
              <a:lnSpc>
                <a:spcPct val="90000"/>
              </a:lnSpc>
            </a:pPr>
            <a:r>
              <a:rPr lang="en-US" sz="2600" dirty="0" err="1" smtClean="0"/>
              <a:t>Siswa</a:t>
            </a:r>
            <a:r>
              <a:rPr lang="en-US" sz="2600" dirty="0" smtClean="0"/>
              <a:t> </a:t>
            </a:r>
            <a:r>
              <a:rPr lang="en-US" sz="2600" dirty="0" err="1" smtClean="0"/>
              <a:t>harus</a:t>
            </a:r>
            <a:r>
              <a:rPr lang="en-US" sz="2600" dirty="0" smtClean="0"/>
              <a:t> </a:t>
            </a:r>
            <a:r>
              <a:rPr lang="en-US" sz="2600" dirty="0" err="1" smtClean="0"/>
              <a:t>menerima</a:t>
            </a:r>
            <a:r>
              <a:rPr lang="en-US" sz="2600" dirty="0" smtClean="0"/>
              <a:t> </a:t>
            </a:r>
            <a:r>
              <a:rPr lang="en-US" sz="2600" dirty="0" err="1" smtClean="0"/>
              <a:t>beban</a:t>
            </a:r>
            <a:r>
              <a:rPr lang="en-US" sz="2600" dirty="0" smtClean="0"/>
              <a:t> </a:t>
            </a:r>
            <a:r>
              <a:rPr lang="en-US" sz="2600" dirty="0" err="1" smtClean="0"/>
              <a:t>pelajaran</a:t>
            </a:r>
            <a:r>
              <a:rPr lang="en-US" sz="2600" dirty="0" smtClean="0"/>
              <a:t> </a:t>
            </a:r>
            <a:r>
              <a:rPr lang="en-US" sz="2600" dirty="0" err="1" smtClean="0"/>
              <a:t>di</a:t>
            </a:r>
            <a:r>
              <a:rPr lang="en-US" sz="2600" dirty="0" smtClean="0"/>
              <a:t> </a:t>
            </a:r>
            <a:r>
              <a:rPr lang="en-US" sz="2600" dirty="0" err="1" smtClean="0"/>
              <a:t>luar</a:t>
            </a:r>
            <a:r>
              <a:rPr lang="en-US" sz="2600" dirty="0" smtClean="0"/>
              <a:t> </a:t>
            </a:r>
            <a:r>
              <a:rPr lang="en-US" sz="2600" dirty="0" err="1" smtClean="0"/>
              <a:t>kemampuan</a:t>
            </a:r>
            <a:r>
              <a:rPr lang="en-US" sz="2600" dirty="0" smtClean="0"/>
              <a:t> </a:t>
            </a:r>
            <a:r>
              <a:rPr lang="en-US" sz="2600" dirty="0" err="1" smtClean="0"/>
              <a:t>siswa</a:t>
            </a:r>
            <a:r>
              <a:rPr lang="en-US" sz="2600" dirty="0" smtClean="0"/>
              <a:t>.</a:t>
            </a:r>
          </a:p>
          <a:p>
            <a:pPr eaLnBrk="1" hangingPunct="1">
              <a:lnSpc>
                <a:spcPct val="90000"/>
              </a:lnSpc>
            </a:pPr>
            <a:r>
              <a:rPr lang="en-US" sz="2600" dirty="0" err="1" smtClean="0"/>
              <a:t>Trik-trik</a:t>
            </a:r>
            <a:r>
              <a:rPr lang="en-US" sz="2600" dirty="0" smtClean="0"/>
              <a:t> </a:t>
            </a:r>
            <a:r>
              <a:rPr lang="en-US" sz="2600" dirty="0" err="1" smtClean="0"/>
              <a:t>pemasaran</a:t>
            </a:r>
            <a:r>
              <a:rPr lang="en-US" sz="2600" dirty="0" smtClean="0"/>
              <a:t> </a:t>
            </a:r>
            <a:r>
              <a:rPr lang="en-US" sz="2600" dirty="0" err="1" smtClean="0"/>
              <a:t>sekolah</a:t>
            </a:r>
            <a:r>
              <a:rPr lang="en-US" sz="2600" dirty="0" smtClean="0"/>
              <a:t>/</a:t>
            </a:r>
            <a:r>
              <a:rPr lang="en-US" sz="2600" dirty="0" err="1" smtClean="0"/>
              <a:t>universitas</a:t>
            </a:r>
            <a:r>
              <a:rPr lang="en-US" sz="2600" dirty="0" smtClean="0"/>
              <a:t> </a:t>
            </a:r>
            <a:r>
              <a:rPr lang="en-US" sz="2600" dirty="0" err="1" smtClean="0"/>
              <a:t>dalam</a:t>
            </a:r>
            <a:r>
              <a:rPr lang="en-US" sz="2600" dirty="0" smtClean="0"/>
              <a:t> </a:t>
            </a:r>
            <a:r>
              <a:rPr lang="en-US" sz="2600" dirty="0" err="1" smtClean="0"/>
              <a:t>bentuk</a:t>
            </a:r>
            <a:r>
              <a:rPr lang="en-US" sz="2600" dirty="0" smtClean="0"/>
              <a:t> </a:t>
            </a:r>
            <a:r>
              <a:rPr lang="en-US" sz="2600" dirty="0" err="1" smtClean="0"/>
              <a:t>iklan</a:t>
            </a:r>
            <a:r>
              <a:rPr lang="en-US" sz="2600" dirty="0" smtClean="0"/>
              <a:t>/</a:t>
            </a:r>
            <a:r>
              <a:rPr lang="en-US" sz="2600" dirty="0" err="1" smtClean="0"/>
              <a:t>brosur</a:t>
            </a:r>
            <a:r>
              <a:rPr lang="en-US" sz="2600" dirty="0" smtClean="0"/>
              <a:t>, </a:t>
            </a:r>
            <a:r>
              <a:rPr lang="en-US" sz="2600" dirty="0" err="1" smtClean="0"/>
              <a:t>belum</a:t>
            </a:r>
            <a:r>
              <a:rPr lang="en-US" sz="2600" dirty="0" smtClean="0"/>
              <a:t> </a:t>
            </a:r>
            <a:r>
              <a:rPr lang="en-US" sz="2600" dirty="0" err="1" smtClean="0"/>
              <a:t>tampil</a:t>
            </a:r>
            <a:r>
              <a:rPr lang="en-US" sz="2600" dirty="0" smtClean="0"/>
              <a:t> </a:t>
            </a:r>
            <a:r>
              <a:rPr lang="en-US" sz="2600" dirty="0" err="1" smtClean="0"/>
              <a:t>sebagai</a:t>
            </a:r>
            <a:r>
              <a:rPr lang="en-US" sz="2600" dirty="0" smtClean="0"/>
              <a:t> </a:t>
            </a:r>
            <a:r>
              <a:rPr lang="en-US" sz="2600" dirty="0" err="1" smtClean="0"/>
              <a:t>sumber</a:t>
            </a:r>
            <a:r>
              <a:rPr lang="en-US" sz="2600" dirty="0" smtClean="0"/>
              <a:t> </a:t>
            </a:r>
            <a:r>
              <a:rPr lang="en-US" sz="2600" dirty="0" err="1" smtClean="0"/>
              <a:t>informasi</a:t>
            </a:r>
            <a:r>
              <a:rPr lang="en-US" sz="2600" dirty="0" smtClean="0"/>
              <a:t> yang </a:t>
            </a:r>
            <a:r>
              <a:rPr lang="en-US" sz="2600" dirty="0" err="1" smtClean="0"/>
              <a:t>utuh</a:t>
            </a:r>
            <a:r>
              <a:rPr lang="en-US" sz="2600" dirty="0" smtClean="0"/>
              <a:t>, </a:t>
            </a:r>
            <a:r>
              <a:rPr lang="en-US" sz="2600" dirty="0" err="1" smtClean="0"/>
              <a:t>namun</a:t>
            </a:r>
            <a:r>
              <a:rPr lang="en-US" sz="2600" dirty="0" smtClean="0"/>
              <a:t> </a:t>
            </a:r>
            <a:r>
              <a:rPr lang="en-US" sz="2600" dirty="0" err="1" smtClean="0"/>
              <a:t>lebih</a:t>
            </a:r>
            <a:r>
              <a:rPr lang="en-US" sz="2600" dirty="0" smtClean="0"/>
              <a:t> </a:t>
            </a:r>
            <a:r>
              <a:rPr lang="en-US" sz="2600" dirty="0" err="1" smtClean="0"/>
              <a:t>berbau</a:t>
            </a:r>
            <a:r>
              <a:rPr lang="en-US" sz="2600" dirty="0" smtClean="0"/>
              <a:t> </a:t>
            </a:r>
            <a:r>
              <a:rPr lang="en-US" sz="2600" dirty="0" err="1" smtClean="0"/>
              <a:t>persuasif</a:t>
            </a:r>
            <a:r>
              <a:rPr lang="en-US" sz="2600" dirty="0" smtClean="0"/>
              <a:t> </a:t>
            </a:r>
            <a:r>
              <a:rPr lang="en-US" sz="2600" dirty="0" err="1" smtClean="0"/>
              <a:t>bahkan</a:t>
            </a:r>
            <a:r>
              <a:rPr lang="en-US" sz="2600" dirty="0" smtClean="0"/>
              <a:t> </a:t>
            </a:r>
            <a:r>
              <a:rPr lang="en-US" sz="2600" dirty="0" err="1" smtClean="0"/>
              <a:t>manipulatif</a:t>
            </a:r>
            <a:r>
              <a:rPr lang="en-US" sz="2600" dirty="0" smtClean="0"/>
              <a:t>.</a:t>
            </a:r>
          </a:p>
          <a:p>
            <a:pPr eaLnBrk="1" hangingPunct="1">
              <a:lnSpc>
                <a:spcPct val="90000"/>
              </a:lnSpc>
            </a:pPr>
            <a:r>
              <a:rPr lang="en-US" sz="2600" dirty="0" err="1" smtClean="0"/>
              <a:t>Pelajaran</a:t>
            </a:r>
            <a:r>
              <a:rPr lang="en-US" sz="2600" dirty="0" smtClean="0"/>
              <a:t> </a:t>
            </a:r>
            <a:r>
              <a:rPr lang="en-US" sz="2600" dirty="0" err="1" smtClean="0"/>
              <a:t>di</a:t>
            </a:r>
            <a:r>
              <a:rPr lang="en-US" sz="2600" dirty="0" smtClean="0"/>
              <a:t> </a:t>
            </a:r>
            <a:r>
              <a:rPr lang="en-US" sz="2600" dirty="0" err="1" smtClean="0"/>
              <a:t>sekolah</a:t>
            </a:r>
            <a:r>
              <a:rPr lang="en-US" sz="2600" dirty="0" smtClean="0"/>
              <a:t> </a:t>
            </a:r>
            <a:r>
              <a:rPr lang="en-US" sz="2600" dirty="0" err="1" smtClean="0"/>
              <a:t>tidak</a:t>
            </a:r>
            <a:r>
              <a:rPr lang="en-US" sz="2600" dirty="0" smtClean="0"/>
              <a:t> </a:t>
            </a:r>
            <a:r>
              <a:rPr lang="en-US" sz="2600" dirty="0" err="1" smtClean="0"/>
              <a:t>mencukupi</a:t>
            </a:r>
            <a:r>
              <a:rPr lang="en-US" sz="2600" dirty="0" smtClean="0"/>
              <a:t>.</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normAutofit/>
          </a:bodyPr>
          <a:lstStyle/>
          <a:p>
            <a:pPr>
              <a:defRPr/>
            </a:pPr>
            <a:fld id="{8587D130-E96D-42B4-9067-A8A1680F2787}" type="slidenum">
              <a:rPr lang="en-US"/>
              <a:pPr>
                <a:defRPr/>
              </a:pPr>
              <a:t>72</a:t>
            </a:fld>
            <a:endParaRPr lang="en-US"/>
          </a:p>
        </p:txBody>
      </p:sp>
      <p:sp>
        <p:nvSpPr>
          <p:cNvPr id="16896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err="1" smtClean="0"/>
              <a:t>Perlindungan</a:t>
            </a:r>
            <a:r>
              <a:rPr lang="en-US" dirty="0" smtClean="0"/>
              <a:t> </a:t>
            </a:r>
            <a:r>
              <a:rPr lang="en-US" dirty="0" err="1" smtClean="0"/>
              <a:t>Konsumen</a:t>
            </a:r>
            <a:r>
              <a:rPr lang="en-US" dirty="0" smtClean="0"/>
              <a:t> </a:t>
            </a:r>
            <a:r>
              <a:rPr lang="en-US" dirty="0" err="1"/>
              <a:t>Jasa</a:t>
            </a:r>
            <a:r>
              <a:rPr lang="en-US" dirty="0"/>
              <a:t> </a:t>
            </a:r>
            <a:r>
              <a:rPr lang="en-US" dirty="0" err="1"/>
              <a:t>Pendidikan</a:t>
            </a:r>
            <a:endParaRPr lang="en-US" dirty="0"/>
          </a:p>
        </p:txBody>
      </p:sp>
    </p:spTree>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p:txBody>
          <a:bodyPr/>
          <a:lstStyle/>
          <a:p>
            <a:pPr eaLnBrk="1" hangingPunct="1"/>
            <a:r>
              <a:rPr lang="en-US" dirty="0" smtClean="0"/>
              <a:t>PT Telkom</a:t>
            </a:r>
          </a:p>
          <a:p>
            <a:pPr lvl="1" eaLnBrk="1" hangingPunct="1"/>
            <a:r>
              <a:rPr lang="en-US" dirty="0" err="1" smtClean="0"/>
              <a:t>Tanggap</a:t>
            </a:r>
            <a:r>
              <a:rPr lang="en-US" dirty="0" smtClean="0"/>
              <a:t> </a:t>
            </a:r>
            <a:r>
              <a:rPr lang="en-US" dirty="0" err="1" smtClean="0"/>
              <a:t>terhadap</a:t>
            </a:r>
            <a:r>
              <a:rPr lang="en-US" dirty="0" smtClean="0"/>
              <a:t> </a:t>
            </a:r>
            <a:r>
              <a:rPr lang="en-US" dirty="0" err="1" smtClean="0"/>
              <a:t>keluhan</a:t>
            </a:r>
            <a:r>
              <a:rPr lang="en-US" dirty="0" smtClean="0"/>
              <a:t> </a:t>
            </a:r>
            <a:r>
              <a:rPr lang="en-US" dirty="0" err="1" smtClean="0"/>
              <a:t>pelanggan</a:t>
            </a:r>
            <a:r>
              <a:rPr lang="en-US" dirty="0" smtClean="0"/>
              <a:t>. “</a:t>
            </a:r>
            <a:r>
              <a:rPr lang="en-US" dirty="0" err="1" smtClean="0"/>
              <a:t>Hari</a:t>
            </a:r>
            <a:r>
              <a:rPr lang="en-US" dirty="0" smtClean="0"/>
              <a:t> </a:t>
            </a:r>
            <a:r>
              <a:rPr lang="en-US" dirty="0" err="1" smtClean="0"/>
              <a:t>ini</a:t>
            </a:r>
            <a:r>
              <a:rPr lang="en-US" dirty="0" smtClean="0"/>
              <a:t> </a:t>
            </a:r>
            <a:r>
              <a:rPr lang="en-US" dirty="0" err="1" smtClean="0"/>
              <a:t>mengadu</a:t>
            </a:r>
            <a:r>
              <a:rPr lang="en-US" dirty="0" smtClean="0"/>
              <a:t>, </a:t>
            </a:r>
            <a:r>
              <a:rPr lang="en-US" dirty="0" err="1" smtClean="0"/>
              <a:t>hari</a:t>
            </a:r>
            <a:r>
              <a:rPr lang="en-US" dirty="0" smtClean="0"/>
              <a:t> </a:t>
            </a:r>
            <a:r>
              <a:rPr lang="en-US" dirty="0" err="1" smtClean="0"/>
              <a:t>ini</a:t>
            </a:r>
            <a:r>
              <a:rPr lang="en-US" dirty="0" smtClean="0"/>
              <a:t> </a:t>
            </a:r>
            <a:r>
              <a:rPr lang="en-US" dirty="0" err="1" smtClean="0"/>
              <a:t>beres</a:t>
            </a:r>
            <a:r>
              <a:rPr lang="en-US" dirty="0" smtClean="0"/>
              <a:t>”.</a:t>
            </a:r>
          </a:p>
          <a:p>
            <a:pPr lvl="1" eaLnBrk="1" hangingPunct="1"/>
            <a:r>
              <a:rPr lang="en-US" dirty="0" err="1" smtClean="0"/>
              <a:t>Ada</a:t>
            </a:r>
            <a:r>
              <a:rPr lang="en-US" dirty="0" smtClean="0"/>
              <a:t> </a:t>
            </a:r>
            <a:r>
              <a:rPr lang="en-US" dirty="0" err="1" smtClean="0"/>
              <a:t>inisiatif</a:t>
            </a:r>
            <a:r>
              <a:rPr lang="en-US" dirty="0" smtClean="0"/>
              <a:t> </a:t>
            </a:r>
            <a:r>
              <a:rPr lang="en-US" dirty="0" err="1" smtClean="0"/>
              <a:t>untuk</a:t>
            </a:r>
            <a:r>
              <a:rPr lang="en-US" dirty="0" smtClean="0"/>
              <a:t> </a:t>
            </a:r>
            <a:r>
              <a:rPr lang="en-US" dirty="0" err="1" smtClean="0"/>
              <a:t>menggelar</a:t>
            </a:r>
            <a:r>
              <a:rPr lang="en-US" dirty="0" smtClean="0"/>
              <a:t> Forum </a:t>
            </a:r>
            <a:r>
              <a:rPr lang="en-US" dirty="0" err="1" smtClean="0"/>
              <a:t>Temu</a:t>
            </a:r>
            <a:r>
              <a:rPr lang="en-US" dirty="0" smtClean="0"/>
              <a:t> </a:t>
            </a:r>
            <a:r>
              <a:rPr lang="en-US" dirty="0" err="1" smtClean="0"/>
              <a:t>Pelanggan</a:t>
            </a:r>
            <a:r>
              <a:rPr lang="en-US" dirty="0" smtClean="0"/>
              <a:t> (5 </a:t>
            </a:r>
            <a:r>
              <a:rPr lang="en-US" dirty="0" err="1" smtClean="0"/>
              <a:t>Juli</a:t>
            </a:r>
            <a:r>
              <a:rPr lang="en-US" dirty="0" smtClean="0"/>
              <a:t> 1997, </a:t>
            </a:r>
            <a:r>
              <a:rPr lang="en-US" dirty="0" err="1" smtClean="0"/>
              <a:t>Bentara</a:t>
            </a:r>
            <a:r>
              <a:rPr lang="en-US" dirty="0" smtClean="0"/>
              <a:t> </a:t>
            </a:r>
            <a:r>
              <a:rPr lang="en-US" dirty="0" err="1" smtClean="0"/>
              <a:t>Budaya</a:t>
            </a:r>
            <a:r>
              <a:rPr lang="en-US" dirty="0" smtClean="0"/>
              <a:t> Jakarta).</a:t>
            </a:r>
          </a:p>
          <a:p>
            <a:pPr lvl="1" eaLnBrk="1" hangingPunct="1"/>
            <a:r>
              <a:rPr lang="en-US" dirty="0" err="1" smtClean="0"/>
              <a:t>Belum</a:t>
            </a:r>
            <a:r>
              <a:rPr lang="en-US" dirty="0" smtClean="0"/>
              <a:t> </a:t>
            </a:r>
            <a:r>
              <a:rPr lang="en-US" dirty="0" err="1" smtClean="0"/>
              <a:t>ada</a:t>
            </a:r>
            <a:r>
              <a:rPr lang="en-US" dirty="0" smtClean="0"/>
              <a:t> </a:t>
            </a:r>
            <a:r>
              <a:rPr lang="en-US" dirty="0" err="1" smtClean="0"/>
              <a:t>standar</a:t>
            </a:r>
            <a:r>
              <a:rPr lang="en-US" dirty="0" smtClean="0"/>
              <a:t> </a:t>
            </a:r>
            <a:r>
              <a:rPr lang="en-US" dirty="0" err="1" smtClean="0"/>
              <a:t>mekanisme</a:t>
            </a:r>
            <a:r>
              <a:rPr lang="en-US" dirty="0" smtClean="0"/>
              <a:t> </a:t>
            </a:r>
            <a:r>
              <a:rPr lang="en-US" dirty="0" err="1" smtClean="0"/>
              <a:t>penyelesaian</a:t>
            </a:r>
            <a:r>
              <a:rPr lang="en-US" dirty="0" smtClean="0"/>
              <a:t> </a:t>
            </a:r>
            <a:r>
              <a:rPr lang="en-US" dirty="0" err="1" smtClean="0"/>
              <a:t>pengaduan</a:t>
            </a:r>
            <a:r>
              <a:rPr lang="en-US" dirty="0" smtClean="0"/>
              <a:t> </a:t>
            </a:r>
            <a:r>
              <a:rPr lang="en-US" dirty="0" err="1" smtClean="0"/>
              <a:t>konsumen</a:t>
            </a:r>
            <a:r>
              <a:rPr lang="en-US" dirty="0" smtClean="0"/>
              <a:t>.</a:t>
            </a:r>
          </a:p>
          <a:p>
            <a:pPr lvl="1" eaLnBrk="1" hangingPunct="1"/>
            <a:r>
              <a:rPr lang="en-US" dirty="0" err="1" smtClean="0"/>
              <a:t>Sistem</a:t>
            </a:r>
            <a:r>
              <a:rPr lang="en-US" dirty="0" smtClean="0"/>
              <a:t> </a:t>
            </a:r>
            <a:r>
              <a:rPr lang="en-US" dirty="0" err="1" smtClean="0"/>
              <a:t>pengaduan</a:t>
            </a:r>
            <a:r>
              <a:rPr lang="en-US" dirty="0" smtClean="0"/>
              <a:t> </a:t>
            </a:r>
            <a:r>
              <a:rPr lang="en-US" dirty="0" err="1" smtClean="0"/>
              <a:t>masalah</a:t>
            </a:r>
            <a:r>
              <a:rPr lang="en-US" dirty="0" smtClean="0"/>
              <a:t> yang </a:t>
            </a:r>
            <a:r>
              <a:rPr lang="en-US" dirty="0" err="1" smtClean="0"/>
              <a:t>dialami</a:t>
            </a:r>
            <a:r>
              <a:rPr lang="en-US" dirty="0" smtClean="0"/>
              <a:t> </a:t>
            </a:r>
            <a:r>
              <a:rPr lang="en-US" dirty="0" err="1" smtClean="0"/>
              <a:t>konsumen</a:t>
            </a:r>
            <a:r>
              <a:rPr lang="en-US" dirty="0" smtClean="0"/>
              <a:t>.</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normAutofit/>
          </a:bodyPr>
          <a:lstStyle/>
          <a:p>
            <a:pPr>
              <a:defRPr/>
            </a:pPr>
            <a:fld id="{B7073650-A50F-4790-B0BD-B5D921D4B0D3}" type="slidenum">
              <a:rPr lang="en-US"/>
              <a:pPr>
                <a:defRPr/>
              </a:pPr>
              <a:t>73</a:t>
            </a:fld>
            <a:endParaRPr lang="en-US"/>
          </a:p>
        </p:txBody>
      </p:sp>
      <p:sp>
        <p:nvSpPr>
          <p:cNvPr id="169986"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err="1" smtClean="0"/>
              <a:t>Perlindungan</a:t>
            </a:r>
            <a:r>
              <a:rPr lang="en-US" dirty="0" smtClean="0"/>
              <a:t> </a:t>
            </a:r>
            <a:r>
              <a:rPr lang="en-US" dirty="0" err="1" smtClean="0"/>
              <a:t>Konsumen</a:t>
            </a:r>
            <a:r>
              <a:rPr lang="en-US" dirty="0" smtClean="0"/>
              <a:t> </a:t>
            </a:r>
            <a:r>
              <a:rPr lang="en-US" dirty="0" err="1"/>
              <a:t>Jasa</a:t>
            </a:r>
            <a:r>
              <a:rPr lang="en-US" dirty="0"/>
              <a:t> Telekomunikasi</a:t>
            </a:r>
          </a:p>
        </p:txBody>
      </p:sp>
    </p:spTree>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5" name="Rectangle 3"/>
          <p:cNvSpPr>
            <a:spLocks noGrp="1" noChangeArrowheads="1"/>
          </p:cNvSpPr>
          <p:nvPr>
            <p:ph idx="1"/>
          </p:nvPr>
        </p:nvSpPr>
        <p:spPr/>
        <p:txBody>
          <a:bodyPr rtlCol="0">
            <a:noAutofit/>
          </a:bodyPr>
          <a:lstStyle/>
          <a:p>
            <a:pPr marL="548640" indent="-411480" eaLnBrk="1" fontAlgn="auto" hangingPunct="1">
              <a:spcAft>
                <a:spcPts val="0"/>
              </a:spcAft>
              <a:buClr>
                <a:schemeClr val="tx1">
                  <a:shade val="95000"/>
                </a:schemeClr>
              </a:buClr>
              <a:buFont typeface="Wingdings 2"/>
              <a:buChar char=""/>
              <a:defRPr/>
            </a:pPr>
            <a:r>
              <a:rPr lang="en-US" sz="2400" dirty="0"/>
              <a:t>"</a:t>
            </a:r>
            <a:r>
              <a:rPr lang="en-US" sz="2400" b="1" i="1" dirty="0"/>
              <a:t>Product liability</a:t>
            </a:r>
            <a:r>
              <a:rPr lang="en-US" sz="2400" b="1" dirty="0"/>
              <a:t>" </a:t>
            </a:r>
            <a:r>
              <a:rPr lang="en-US" sz="2400" i="1" dirty="0"/>
              <a:t>means liability for damages because of any personal injury, death, emotional harm, consequential economic damage, or property damage, including damages resulting from the loss of use of property, arising out of the manufacture, design, importation, distribution, packaging, labeling, lease, or sale of a product, but does not include the liability of any person for those damages if the product involved was in the possession of the person when the incident giving rise to the claim </a:t>
            </a:r>
            <a:r>
              <a:rPr lang="en-US" sz="2400" i="1" dirty="0" smtClean="0"/>
              <a:t>occurred –</a:t>
            </a:r>
            <a:r>
              <a:rPr lang="en-US" sz="2400" dirty="0" smtClean="0"/>
              <a:t> </a:t>
            </a:r>
            <a:r>
              <a:rPr lang="en-US" sz="2400" dirty="0" err="1" smtClean="0"/>
              <a:t>Tanggung</a:t>
            </a:r>
            <a:r>
              <a:rPr lang="en-US" sz="2400" dirty="0" smtClean="0"/>
              <a:t> </a:t>
            </a:r>
            <a:r>
              <a:rPr lang="en-US" sz="2400" dirty="0" err="1" smtClean="0"/>
              <a:t>Jawab</a:t>
            </a:r>
            <a:r>
              <a:rPr lang="en-US" sz="2400" dirty="0" smtClean="0"/>
              <a:t> </a:t>
            </a:r>
            <a:r>
              <a:rPr lang="en-US" sz="2400" dirty="0" err="1" smtClean="0"/>
              <a:t>Produksi</a:t>
            </a:r>
            <a:r>
              <a:rPr lang="en-US" sz="2400" dirty="0" smtClean="0"/>
              <a:t>.</a:t>
            </a:r>
            <a:endParaRPr lang="en-US" sz="2400"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normAutofit/>
          </a:bodyPr>
          <a:lstStyle/>
          <a:p>
            <a:pPr>
              <a:defRPr/>
            </a:pPr>
            <a:fld id="{F73294F8-B9CD-4E9F-9948-0B248FCB2721}" type="slidenum">
              <a:rPr lang="en-US"/>
              <a:pPr>
                <a:defRPr/>
              </a:pPr>
              <a:t>74</a:t>
            </a:fld>
            <a:endParaRPr lang="en-US"/>
          </a:p>
        </p:txBody>
      </p:sp>
      <p:sp>
        <p:nvSpPr>
          <p:cNvPr id="172034"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4000" dirty="0" smtClean="0"/>
              <a:t>Negara lain</a:t>
            </a:r>
            <a:br>
              <a:rPr lang="en-US" sz="4000" dirty="0" smtClean="0"/>
            </a:br>
            <a:r>
              <a:rPr lang="en-US" sz="4000" dirty="0" err="1" smtClean="0"/>
              <a:t>Amerika</a:t>
            </a:r>
            <a:r>
              <a:rPr lang="en-US" sz="4000" dirty="0" smtClean="0"/>
              <a:t> </a:t>
            </a:r>
            <a:r>
              <a:rPr lang="en-US" sz="4000" dirty="0" err="1" smtClean="0"/>
              <a:t>Serikat</a:t>
            </a:r>
            <a:r>
              <a:rPr lang="en-US" sz="4000" dirty="0" smtClean="0"/>
              <a:t> (the US)</a:t>
            </a:r>
            <a:endParaRPr lang="en-US" sz="4000" dirty="0"/>
          </a:p>
        </p:txBody>
      </p:sp>
    </p:spTree>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p:txBody>
          <a:bodyPr>
            <a:normAutofit lnSpcReduction="10000"/>
          </a:bodyPr>
          <a:lstStyle/>
          <a:p>
            <a:pPr eaLnBrk="1" hangingPunct="1"/>
            <a:r>
              <a:rPr lang="en-US" sz="2300" b="1" i="1" dirty="0" smtClean="0"/>
              <a:t>Product Liability </a:t>
            </a:r>
            <a:r>
              <a:rPr lang="en-US" sz="2300" i="1" dirty="0" smtClean="0"/>
              <a:t>means the responsibility of any and all parties contributing to the manufacture of a given product for any and all damages caused by said product.</a:t>
            </a:r>
          </a:p>
          <a:p>
            <a:pPr eaLnBrk="1" hangingPunct="1"/>
            <a:r>
              <a:rPr lang="en-US" sz="2300" i="1" dirty="0" smtClean="0"/>
              <a:t>A product can be deemed defective for any of the following reasons:</a:t>
            </a:r>
          </a:p>
          <a:p>
            <a:pPr lvl="1" eaLnBrk="1" hangingPunct="1"/>
            <a:r>
              <a:rPr lang="en-US" sz="2300" i="1" dirty="0" smtClean="0"/>
              <a:t>Negligence </a:t>
            </a:r>
          </a:p>
          <a:p>
            <a:pPr lvl="1" eaLnBrk="1" hangingPunct="1"/>
            <a:r>
              <a:rPr lang="en-US" sz="2300" i="1" dirty="0" smtClean="0"/>
              <a:t>Breach of Implied or Expressed Warranties </a:t>
            </a:r>
          </a:p>
          <a:p>
            <a:pPr lvl="1" eaLnBrk="1" hangingPunct="1"/>
            <a:r>
              <a:rPr lang="en-US" sz="2300" i="1" dirty="0" smtClean="0"/>
              <a:t>Strict Liability </a:t>
            </a:r>
          </a:p>
          <a:p>
            <a:pPr eaLnBrk="1" hangingPunct="1"/>
            <a:r>
              <a:rPr lang="en-US" sz="2300" i="1" dirty="0" smtClean="0"/>
              <a:t>Defective products can ruin lives. They can cause serious injury, disability, even death. So, it is only right that those who were negligent in the manufacture of a product be held liable</a:t>
            </a:r>
            <a:r>
              <a:rPr lang="en-US" sz="2300" dirty="0" smtClean="0"/>
              <a:t>.</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normAutofit/>
          </a:bodyPr>
          <a:lstStyle/>
          <a:p>
            <a:pPr>
              <a:defRPr/>
            </a:pPr>
            <a:fld id="{C86DB264-D788-4D15-AE5F-C70D1C72F1E0}" type="slidenum">
              <a:rPr lang="en-US"/>
              <a:pPr>
                <a:defRPr/>
              </a:pPr>
              <a:t>75</a:t>
            </a:fld>
            <a:endParaRPr lang="en-US"/>
          </a:p>
        </p:txBody>
      </p:sp>
      <p:sp>
        <p:nvSpPr>
          <p:cNvPr id="43010" name="Rectangle 4"/>
          <p:cNvSpPr>
            <a:spLocks noGrp="1" noChangeArrowheads="1"/>
          </p:cNvSpPr>
          <p:nvPr>
            <p:ph type="title"/>
          </p:nvPr>
        </p:nvSpPr>
        <p:spPr/>
        <p:txBody>
          <a:bodyPr/>
          <a:lstStyle/>
          <a:p>
            <a:pPr eaLnBrk="1" hangingPunct="1"/>
            <a:r>
              <a:rPr lang="en-US" i="1" dirty="0" smtClean="0"/>
              <a:t>Product Liability</a:t>
            </a:r>
          </a:p>
        </p:txBody>
      </p:sp>
    </p:spTree>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idx="1"/>
          </p:nvPr>
        </p:nvSpPr>
        <p:spPr/>
        <p:txBody>
          <a:bodyPr/>
          <a:lstStyle/>
          <a:p>
            <a:pPr eaLnBrk="1" hangingPunct="1"/>
            <a:r>
              <a:rPr lang="en-US" b="1" i="1" dirty="0" smtClean="0"/>
              <a:t>Unfair contract </a:t>
            </a:r>
            <a:r>
              <a:rPr lang="en-US" i="1" dirty="0" smtClean="0"/>
              <a:t>means a contract</a:t>
            </a:r>
            <a:r>
              <a:rPr lang="en-US" dirty="0" smtClean="0"/>
              <a:t>: </a:t>
            </a:r>
            <a:br>
              <a:rPr lang="en-US" dirty="0" smtClean="0"/>
            </a:br>
            <a:r>
              <a:rPr lang="en-US" dirty="0" smtClean="0"/>
              <a:t>a)  </a:t>
            </a:r>
            <a:r>
              <a:rPr lang="en-US" i="1" dirty="0" smtClean="0"/>
              <a:t>that is unfair, harsh or unconscionable, or</a:t>
            </a:r>
            <a:r>
              <a:rPr lang="en-US" dirty="0" smtClean="0"/>
              <a:t> </a:t>
            </a:r>
            <a:br>
              <a:rPr lang="en-US" dirty="0" smtClean="0"/>
            </a:br>
            <a:r>
              <a:rPr lang="en-US" dirty="0" smtClean="0"/>
              <a:t>b)  </a:t>
            </a:r>
            <a:r>
              <a:rPr lang="en-US" i="1" dirty="0" smtClean="0"/>
              <a:t>that is against the public interest, or</a:t>
            </a:r>
            <a:r>
              <a:rPr lang="en-US" dirty="0" smtClean="0"/>
              <a:t> </a:t>
            </a:r>
            <a:br>
              <a:rPr lang="en-US" dirty="0" smtClean="0"/>
            </a:br>
            <a:r>
              <a:rPr lang="en-US" dirty="0" smtClean="0"/>
              <a:t>c)  </a:t>
            </a:r>
            <a:r>
              <a:rPr lang="en-US" i="1" dirty="0" smtClean="0"/>
              <a:t>that provides a total remuneration that is less than a person performing the work would receive as an employee performing the work, or</a:t>
            </a:r>
            <a:r>
              <a:rPr lang="en-US" dirty="0" smtClean="0"/>
              <a:t> </a:t>
            </a:r>
            <a:br>
              <a:rPr lang="en-US" dirty="0" smtClean="0"/>
            </a:br>
            <a:r>
              <a:rPr lang="en-US" dirty="0" smtClean="0"/>
              <a:t>d)  </a:t>
            </a:r>
            <a:r>
              <a:rPr lang="en-US" i="1" dirty="0" smtClean="0"/>
              <a:t>that is designed to, or does, avoid the provisions of an industrial instrument</a:t>
            </a:r>
            <a:r>
              <a:rPr lang="en-US" dirty="0" smtClean="0"/>
              <a:t>. </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normAutofit/>
          </a:bodyPr>
          <a:lstStyle/>
          <a:p>
            <a:pPr>
              <a:defRPr/>
            </a:pPr>
            <a:fld id="{1CD605D6-D064-4A5A-9ACE-E772D571A309}" type="slidenum">
              <a:rPr lang="en-US"/>
              <a:pPr>
                <a:defRPr/>
              </a:pPr>
              <a:t>76</a:t>
            </a:fld>
            <a:endParaRPr lang="en-US"/>
          </a:p>
        </p:txBody>
      </p:sp>
      <p:sp>
        <p:nvSpPr>
          <p:cNvPr id="44034" name="Rectangle 2"/>
          <p:cNvSpPr>
            <a:spLocks noGrp="1" noChangeArrowheads="1"/>
          </p:cNvSpPr>
          <p:nvPr>
            <p:ph type="title"/>
          </p:nvPr>
        </p:nvSpPr>
        <p:spPr/>
        <p:txBody>
          <a:bodyPr/>
          <a:lstStyle/>
          <a:p>
            <a:pPr eaLnBrk="1" hangingPunct="1"/>
            <a:r>
              <a:rPr lang="en-US" dirty="0" smtClean="0"/>
              <a:t>Australia</a:t>
            </a:r>
          </a:p>
        </p:txBody>
      </p:sp>
    </p:spTree>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p:txBody>
          <a:bodyPr/>
          <a:lstStyle/>
          <a:p>
            <a:pPr eaLnBrk="1" hangingPunct="1"/>
            <a:r>
              <a:rPr lang="en-US" b="1" i="1" dirty="0" smtClean="0"/>
              <a:t>Redress mechanism </a:t>
            </a:r>
            <a:r>
              <a:rPr lang="en-US" i="1" dirty="0" smtClean="0"/>
              <a:t>is valuable indicator of client satisfaction with the service and tool to deal with satisfaction</a:t>
            </a:r>
            <a:r>
              <a:rPr lang="en-US" dirty="0" smtClean="0"/>
              <a:t>. </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normAutofit/>
          </a:bodyPr>
          <a:lstStyle/>
          <a:p>
            <a:pPr>
              <a:defRPr/>
            </a:pPr>
            <a:fld id="{92196BB3-FCA3-45A2-9800-58C68C259621}" type="slidenum">
              <a:rPr lang="en-US"/>
              <a:pPr>
                <a:defRPr/>
              </a:pPr>
              <a:t>77</a:t>
            </a:fld>
            <a:endParaRPr lang="en-US"/>
          </a:p>
        </p:txBody>
      </p:sp>
      <p:sp>
        <p:nvSpPr>
          <p:cNvPr id="45058" name="Rectangle 2"/>
          <p:cNvSpPr>
            <a:spLocks noGrp="1" noChangeArrowheads="1"/>
          </p:cNvSpPr>
          <p:nvPr>
            <p:ph type="title"/>
          </p:nvPr>
        </p:nvSpPr>
        <p:spPr/>
        <p:txBody>
          <a:bodyPr/>
          <a:lstStyle/>
          <a:p>
            <a:pPr eaLnBrk="1" hangingPunct="1"/>
            <a:r>
              <a:rPr lang="en-US" dirty="0" smtClean="0"/>
              <a:t>Canada</a:t>
            </a:r>
          </a:p>
        </p:txBody>
      </p:sp>
    </p:spTree>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idx="1"/>
          </p:nvPr>
        </p:nvSpPr>
        <p:spPr/>
        <p:txBody>
          <a:bodyPr/>
          <a:lstStyle/>
          <a:p>
            <a:pPr eaLnBrk="1" hangingPunct="1"/>
            <a:r>
              <a:rPr lang="en-US" i="1" dirty="0" smtClean="0"/>
              <a:t>Who Are Consumers</a:t>
            </a:r>
            <a:r>
              <a:rPr lang="en-US" dirty="0" smtClean="0"/>
              <a:t>?</a:t>
            </a:r>
            <a:br>
              <a:rPr lang="en-US" dirty="0" smtClean="0"/>
            </a:br>
            <a:r>
              <a:rPr lang="en-US" i="1" dirty="0" smtClean="0"/>
              <a:t>Consumers are anyone who consumes goods and services from the market, for his own or his family's consumption. This means everybody is a consumer. Producers are also consumers because they too consume goods and services</a:t>
            </a:r>
            <a:r>
              <a:rPr lang="en-US" dirty="0" smtClean="0"/>
              <a:t>. </a:t>
            </a:r>
          </a:p>
          <a:p>
            <a:pPr eaLnBrk="1" hangingPunct="1"/>
            <a:r>
              <a:rPr lang="en-US" i="1" dirty="0" smtClean="0"/>
              <a:t>Source: </a:t>
            </a:r>
            <a:r>
              <a:rPr lang="en-US" dirty="0" smtClean="0"/>
              <a:t>www.kpdnhq.gov.my</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normAutofit/>
          </a:bodyPr>
          <a:lstStyle/>
          <a:p>
            <a:pPr>
              <a:defRPr/>
            </a:pPr>
            <a:fld id="{0A3B80E5-0469-4114-B910-D1D0C95A0AD1}" type="slidenum">
              <a:rPr lang="en-US"/>
              <a:pPr>
                <a:defRPr/>
              </a:pPr>
              <a:t>78</a:t>
            </a:fld>
            <a:endParaRPr lang="en-US"/>
          </a:p>
        </p:txBody>
      </p:sp>
      <p:sp>
        <p:nvSpPr>
          <p:cNvPr id="47106" name="Rectangle 2"/>
          <p:cNvSpPr>
            <a:spLocks noGrp="1" noChangeArrowheads="1"/>
          </p:cNvSpPr>
          <p:nvPr>
            <p:ph type="title"/>
          </p:nvPr>
        </p:nvSpPr>
        <p:spPr/>
        <p:txBody>
          <a:bodyPr/>
          <a:lstStyle/>
          <a:p>
            <a:pPr eaLnBrk="1" hangingPunct="1"/>
            <a:r>
              <a:rPr lang="en-US" dirty="0" smtClean="0"/>
              <a:t>Malaysia</a:t>
            </a:r>
          </a:p>
        </p:txBody>
      </p:sp>
    </p:spTree>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idx="1"/>
          </p:nvPr>
        </p:nvSpPr>
        <p:spPr/>
        <p:txBody>
          <a:bodyPr/>
          <a:lstStyle/>
          <a:p>
            <a:pPr eaLnBrk="1" hangingPunct="1"/>
            <a:r>
              <a:rPr lang="en-US" i="1" dirty="0" smtClean="0"/>
              <a:t>Contest questions</a:t>
            </a:r>
            <a:r>
              <a:rPr lang="en-US" dirty="0" smtClean="0"/>
              <a:t> </a:t>
            </a:r>
          </a:p>
          <a:p>
            <a:pPr lvl="1" eaLnBrk="1" hangingPunct="1"/>
            <a:r>
              <a:rPr lang="en-US" dirty="0" smtClean="0"/>
              <a:t>1. </a:t>
            </a:r>
            <a:r>
              <a:rPr lang="en-US" i="1" dirty="0" smtClean="0"/>
              <a:t>Write a letter of complaint to a shopkeeper who has sold unsafe food items</a:t>
            </a:r>
            <a:r>
              <a:rPr lang="en-US" dirty="0" smtClean="0"/>
              <a:t>. </a:t>
            </a:r>
          </a:p>
          <a:p>
            <a:pPr lvl="1" eaLnBrk="1" hangingPunct="1"/>
            <a:r>
              <a:rPr lang="en-US" dirty="0" smtClean="0"/>
              <a:t>2. </a:t>
            </a:r>
            <a:r>
              <a:rPr lang="en-US" i="1" dirty="0" smtClean="0"/>
              <a:t>Write a letter to a local consumer organization, outlining a problem consumers have with getting refunds and replacements for faulty products and suggest ways that they can help</a:t>
            </a:r>
            <a:r>
              <a:rPr lang="en-US" dirty="0" smtClean="0"/>
              <a:t>. </a:t>
            </a:r>
            <a:endParaRPr lang="en-US" i="1" dirty="0" smtClean="0"/>
          </a:p>
          <a:p>
            <a:pPr lvl="2" eaLnBrk="1" hangingPunct="1"/>
            <a:r>
              <a:rPr lang="en-US" i="1" dirty="0" smtClean="0"/>
              <a:t>Extracted from Consumer Responsibilities and Rights, S.S. Nathan, Principal, </a:t>
            </a:r>
            <a:r>
              <a:rPr lang="en-US" i="1" dirty="0" err="1" smtClean="0"/>
              <a:t>Bala</a:t>
            </a:r>
            <a:r>
              <a:rPr lang="en-US" i="1" dirty="0" smtClean="0"/>
              <a:t> </a:t>
            </a:r>
            <a:r>
              <a:rPr lang="en-US" i="1" dirty="0" err="1" smtClean="0"/>
              <a:t>Vidya</a:t>
            </a:r>
            <a:r>
              <a:rPr lang="en-US" i="1" dirty="0" smtClean="0"/>
              <a:t> </a:t>
            </a:r>
            <a:r>
              <a:rPr lang="en-US" i="1" dirty="0" err="1" smtClean="0"/>
              <a:t>Mandir</a:t>
            </a:r>
            <a:r>
              <a:rPr lang="en-US" i="1" dirty="0" smtClean="0"/>
              <a:t>, Chennai</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normAutofit/>
          </a:bodyPr>
          <a:lstStyle/>
          <a:p>
            <a:pPr>
              <a:defRPr/>
            </a:pPr>
            <a:fld id="{5E62069F-41DF-4445-B05B-F2648E6051A7}" type="slidenum">
              <a:rPr lang="en-US"/>
              <a:pPr>
                <a:defRPr/>
              </a:pPr>
              <a:t>79</a:t>
            </a:fld>
            <a:endParaRPr lang="en-US"/>
          </a:p>
        </p:txBody>
      </p:sp>
      <p:sp>
        <p:nvSpPr>
          <p:cNvPr id="48130" name="Rectangle 2"/>
          <p:cNvSpPr>
            <a:spLocks noGrp="1" noChangeArrowheads="1"/>
          </p:cNvSpPr>
          <p:nvPr>
            <p:ph type="title"/>
          </p:nvPr>
        </p:nvSpPr>
        <p:spPr/>
        <p:txBody>
          <a:bodyPr/>
          <a:lstStyle/>
          <a:p>
            <a:pPr eaLnBrk="1" hangingPunct="1"/>
            <a:endParaRPr lang="en-US" dirty="0" smtClean="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457200" y="1600200"/>
            <a:ext cx="8229600" cy="1219200"/>
          </a:xfrm>
        </p:spPr>
        <p:txBody>
          <a:bodyPr/>
          <a:lstStyle/>
          <a:p>
            <a:pPr>
              <a:buFont typeface="Wingdings" pitchFamily="2" charset="2"/>
              <a:buNone/>
            </a:pPr>
            <a:r>
              <a:rPr lang="fr-FR">
                <a:solidFill>
                  <a:schemeClr val="folHlink"/>
                </a:solidFill>
                <a:latin typeface="Arial" charset="0"/>
              </a:rPr>
              <a:t>Terdapat 2 Model:</a:t>
            </a:r>
          </a:p>
          <a:p>
            <a:pPr>
              <a:buFont typeface="Wingdings" pitchFamily="2" charset="2"/>
              <a:buNone/>
            </a:pPr>
            <a:endParaRPr lang="en-US">
              <a:solidFill>
                <a:schemeClr val="folHlink"/>
              </a:solidFill>
              <a:latin typeface="Arial" charset="0"/>
            </a:endParaRPr>
          </a:p>
        </p:txBody>
      </p:sp>
      <p:sp>
        <p:nvSpPr>
          <p:cNvPr id="3074" name="Rectangle 2"/>
          <p:cNvSpPr>
            <a:spLocks noGrp="1" noRot="1" noChangeArrowheads="1"/>
          </p:cNvSpPr>
          <p:nvPr>
            <p:ph type="title"/>
          </p:nvPr>
        </p:nvSpPr>
        <p:spPr/>
        <p:txBody>
          <a:bodyPr>
            <a:normAutofit/>
          </a:bodyPr>
          <a:lstStyle/>
          <a:p>
            <a:r>
              <a:rPr lang="fr-FR" sz="3200">
                <a:solidFill>
                  <a:schemeClr val="hlink"/>
                </a:solidFill>
                <a:latin typeface="Arial" charset="0"/>
              </a:rPr>
              <a:t>HUBUNGAN PRODUSEN - KONSUMEN</a:t>
            </a:r>
            <a:br>
              <a:rPr lang="fr-FR" sz="3200">
                <a:solidFill>
                  <a:schemeClr val="hlink"/>
                </a:solidFill>
                <a:latin typeface="Arial" charset="0"/>
              </a:rPr>
            </a:br>
            <a:r>
              <a:rPr lang="fr-FR" sz="3200">
                <a:solidFill>
                  <a:schemeClr val="hlink"/>
                </a:solidFill>
                <a:latin typeface="Arial" charset="0"/>
              </a:rPr>
              <a:t>(JALUR PEMASARAN)</a:t>
            </a:r>
            <a:endParaRPr lang="en-US" sz="3200">
              <a:solidFill>
                <a:schemeClr val="hlink"/>
              </a:solidFill>
              <a:latin typeface="Arial" charset="0"/>
            </a:endParaRPr>
          </a:p>
        </p:txBody>
      </p:sp>
      <p:sp>
        <p:nvSpPr>
          <p:cNvPr id="3076" name="AutoShape 4"/>
          <p:cNvSpPr>
            <a:spLocks noChangeArrowheads="1"/>
          </p:cNvSpPr>
          <p:nvPr/>
        </p:nvSpPr>
        <p:spPr bwMode="auto">
          <a:xfrm>
            <a:off x="609600" y="2819400"/>
            <a:ext cx="7848600" cy="1219200"/>
          </a:xfrm>
          <a:prstGeom prst="roundRect">
            <a:avLst>
              <a:gd name="adj" fmla="val 16667"/>
            </a:avLst>
          </a:prstGeom>
          <a:solidFill>
            <a:schemeClr val="accent2"/>
          </a:solidFill>
          <a:ln w="9525">
            <a:round/>
            <a:headEnd/>
            <a:tailEnd/>
          </a:ln>
          <a:effectLst/>
          <a:scene3d>
            <a:camera prst="legacyObliqueBottomLeft"/>
            <a:lightRig rig="legacyFlat3" dir="t"/>
          </a:scene3d>
          <a:sp3d extrusionH="430200" prstMaterial="legacyMatte">
            <a:bevelT w="13500" h="13500" prst="angle"/>
            <a:bevelB w="13500" h="13500" prst="angle"/>
            <a:extrusionClr>
              <a:schemeClr val="accent2"/>
            </a:extrusionClr>
          </a:sp3d>
        </p:spPr>
        <p:txBody>
          <a:bodyPr wrap="none" anchor="ctr">
            <a:flatTx/>
          </a:bodyPr>
          <a:lstStyle/>
          <a:p>
            <a:pPr eaLnBrk="0" hangingPunct="0"/>
            <a:r>
              <a:rPr lang="en-US" sz="2400" b="1">
                <a:solidFill>
                  <a:srgbClr val="FFCCFF"/>
                </a:solidFill>
              </a:rPr>
              <a:t>Produsen</a:t>
            </a:r>
            <a:r>
              <a:rPr lang="en-US" sz="3200" b="1">
                <a:solidFill>
                  <a:srgbClr val="FFCCFF"/>
                </a:solidFill>
              </a:rPr>
              <a:t> </a:t>
            </a:r>
          </a:p>
        </p:txBody>
      </p:sp>
      <p:sp>
        <p:nvSpPr>
          <p:cNvPr id="3077" name="AutoShape 5"/>
          <p:cNvSpPr>
            <a:spLocks noChangeArrowheads="1"/>
          </p:cNvSpPr>
          <p:nvPr/>
        </p:nvSpPr>
        <p:spPr bwMode="auto">
          <a:xfrm>
            <a:off x="457200" y="4572000"/>
            <a:ext cx="8077200" cy="1219200"/>
          </a:xfrm>
          <a:prstGeom prst="roundRect">
            <a:avLst>
              <a:gd name="adj" fmla="val 16667"/>
            </a:avLst>
          </a:prstGeom>
          <a:solidFill>
            <a:schemeClr val="accent2"/>
          </a:solidFill>
          <a:ln w="9525">
            <a:round/>
            <a:headEnd/>
            <a:tailEnd/>
          </a:ln>
          <a:effectLst/>
          <a:scene3d>
            <a:camera prst="legacyObliqueBottomLeft"/>
            <a:lightRig rig="legacyFlat3" dir="t"/>
          </a:scene3d>
          <a:sp3d extrusionH="430200" prstMaterial="legacyMatte">
            <a:bevelT w="13500" h="13500" prst="angle"/>
            <a:bevelB w="13500" h="13500" prst="angle"/>
            <a:extrusionClr>
              <a:schemeClr val="accent2"/>
            </a:extrusionClr>
          </a:sp3d>
        </p:spPr>
        <p:txBody>
          <a:bodyPr wrap="none" anchor="ctr">
            <a:flatTx/>
          </a:bodyPr>
          <a:lstStyle/>
          <a:p>
            <a:pPr algn="ctr" eaLnBrk="0" hangingPunct="0"/>
            <a:endParaRPr lang="en-US" sz="2400">
              <a:solidFill>
                <a:srgbClr val="FFCCFF"/>
              </a:solidFill>
            </a:endParaRPr>
          </a:p>
        </p:txBody>
      </p:sp>
      <p:sp>
        <p:nvSpPr>
          <p:cNvPr id="3078" name="Line 6"/>
          <p:cNvSpPr>
            <a:spLocks noChangeShapeType="1"/>
          </p:cNvSpPr>
          <p:nvPr/>
        </p:nvSpPr>
        <p:spPr bwMode="auto">
          <a:xfrm>
            <a:off x="2895600" y="3429000"/>
            <a:ext cx="533400" cy="0"/>
          </a:xfrm>
          <a:prstGeom prst="line">
            <a:avLst/>
          </a:prstGeom>
          <a:noFill/>
          <a:ln w="38100">
            <a:solidFill>
              <a:schemeClr val="tx1"/>
            </a:solidFill>
            <a:round/>
            <a:headEnd/>
            <a:tailEnd type="triangle" w="med" len="med"/>
          </a:ln>
          <a:effectLst/>
        </p:spPr>
        <p:txBody>
          <a:bodyPr wrap="none" anchor="ctr"/>
          <a:lstStyle/>
          <a:p>
            <a:endParaRPr lang="en-US"/>
          </a:p>
        </p:txBody>
      </p:sp>
      <p:sp>
        <p:nvSpPr>
          <p:cNvPr id="3079" name="Line 7"/>
          <p:cNvSpPr>
            <a:spLocks noChangeShapeType="1"/>
          </p:cNvSpPr>
          <p:nvPr/>
        </p:nvSpPr>
        <p:spPr bwMode="auto">
          <a:xfrm>
            <a:off x="3733800" y="3429000"/>
            <a:ext cx="533400" cy="0"/>
          </a:xfrm>
          <a:prstGeom prst="line">
            <a:avLst/>
          </a:prstGeom>
          <a:noFill/>
          <a:ln w="38100">
            <a:solidFill>
              <a:schemeClr val="tx1"/>
            </a:solidFill>
            <a:round/>
            <a:headEnd/>
            <a:tailEnd type="triangle" w="med" len="med"/>
          </a:ln>
          <a:effectLst/>
        </p:spPr>
        <p:txBody>
          <a:bodyPr wrap="none" anchor="ctr"/>
          <a:lstStyle/>
          <a:p>
            <a:endParaRPr lang="en-US"/>
          </a:p>
        </p:txBody>
      </p:sp>
      <p:sp>
        <p:nvSpPr>
          <p:cNvPr id="3080" name="Line 8"/>
          <p:cNvSpPr>
            <a:spLocks noChangeShapeType="1"/>
          </p:cNvSpPr>
          <p:nvPr/>
        </p:nvSpPr>
        <p:spPr bwMode="auto">
          <a:xfrm>
            <a:off x="4572000" y="3429000"/>
            <a:ext cx="533400" cy="0"/>
          </a:xfrm>
          <a:prstGeom prst="line">
            <a:avLst/>
          </a:prstGeom>
          <a:noFill/>
          <a:ln w="38100">
            <a:solidFill>
              <a:schemeClr val="tx1"/>
            </a:solidFill>
            <a:round/>
            <a:headEnd/>
            <a:tailEnd type="triangle" w="med" len="med"/>
          </a:ln>
          <a:effectLst/>
        </p:spPr>
        <p:txBody>
          <a:bodyPr wrap="none" anchor="ctr"/>
          <a:lstStyle/>
          <a:p>
            <a:endParaRPr lang="en-US"/>
          </a:p>
        </p:txBody>
      </p:sp>
      <p:sp>
        <p:nvSpPr>
          <p:cNvPr id="3081" name="Rectangle 9"/>
          <p:cNvSpPr>
            <a:spLocks noChangeArrowheads="1"/>
          </p:cNvSpPr>
          <p:nvPr/>
        </p:nvSpPr>
        <p:spPr bwMode="auto">
          <a:xfrm>
            <a:off x="6324600" y="3200400"/>
            <a:ext cx="1676400" cy="457200"/>
          </a:xfrm>
          <a:prstGeom prst="rect">
            <a:avLst/>
          </a:prstGeom>
          <a:noFill/>
          <a:ln w="9525">
            <a:noFill/>
            <a:miter lim="800000"/>
            <a:headEnd/>
            <a:tailEnd/>
          </a:ln>
          <a:effectLst/>
        </p:spPr>
        <p:txBody>
          <a:bodyPr wrap="none" anchor="ctr"/>
          <a:lstStyle/>
          <a:p>
            <a:pPr algn="ctr" eaLnBrk="0" hangingPunct="0"/>
            <a:r>
              <a:rPr lang="en-US" sz="2400"/>
              <a:t>Konsumen </a:t>
            </a:r>
            <a:endParaRPr lang="en-US" sz="2400">
              <a:latin typeface="Times New Roman" pitchFamily="18" charset="0"/>
            </a:endParaRPr>
          </a:p>
        </p:txBody>
      </p:sp>
      <p:sp>
        <p:nvSpPr>
          <p:cNvPr id="3082" name="Rectangle 10"/>
          <p:cNvSpPr>
            <a:spLocks noChangeArrowheads="1"/>
          </p:cNvSpPr>
          <p:nvPr/>
        </p:nvSpPr>
        <p:spPr bwMode="auto">
          <a:xfrm>
            <a:off x="838200" y="4953000"/>
            <a:ext cx="1066800" cy="609600"/>
          </a:xfrm>
          <a:prstGeom prst="rect">
            <a:avLst/>
          </a:prstGeom>
          <a:noFill/>
          <a:ln w="9525">
            <a:noFill/>
            <a:miter lim="800000"/>
            <a:headEnd/>
            <a:tailEnd/>
          </a:ln>
          <a:effectLst/>
        </p:spPr>
        <p:txBody>
          <a:bodyPr wrap="none" anchor="ctr"/>
          <a:lstStyle/>
          <a:p>
            <a:pPr algn="ctr" eaLnBrk="0" hangingPunct="0"/>
            <a:r>
              <a:rPr lang="en-US" sz="2000"/>
              <a:t>Produsen</a:t>
            </a:r>
            <a:endParaRPr lang="en-US" sz="2400">
              <a:latin typeface="Times New Roman" pitchFamily="18" charset="0"/>
            </a:endParaRPr>
          </a:p>
        </p:txBody>
      </p:sp>
      <p:sp>
        <p:nvSpPr>
          <p:cNvPr id="3083" name="Rectangle 11"/>
          <p:cNvSpPr>
            <a:spLocks noChangeArrowheads="1"/>
          </p:cNvSpPr>
          <p:nvPr/>
        </p:nvSpPr>
        <p:spPr bwMode="auto">
          <a:xfrm>
            <a:off x="2667000" y="4953000"/>
            <a:ext cx="1447800" cy="609600"/>
          </a:xfrm>
          <a:prstGeom prst="rect">
            <a:avLst/>
          </a:prstGeom>
          <a:noFill/>
          <a:ln w="9525">
            <a:noFill/>
            <a:miter lim="800000"/>
            <a:headEnd/>
            <a:tailEnd/>
          </a:ln>
          <a:effectLst/>
        </p:spPr>
        <p:txBody>
          <a:bodyPr wrap="none" anchor="ctr"/>
          <a:lstStyle/>
          <a:p>
            <a:pPr algn="ctr" eaLnBrk="0" hangingPunct="0"/>
            <a:r>
              <a:rPr lang="en-US" sz="2000"/>
              <a:t>Grosir/ </a:t>
            </a:r>
          </a:p>
          <a:p>
            <a:pPr algn="ctr" eaLnBrk="0" hangingPunct="0"/>
            <a:r>
              <a:rPr lang="en-US" sz="2000"/>
              <a:t>Whole Saler</a:t>
            </a:r>
            <a:endParaRPr lang="en-US" sz="2400">
              <a:latin typeface="Times New Roman" pitchFamily="18" charset="0"/>
            </a:endParaRPr>
          </a:p>
        </p:txBody>
      </p:sp>
      <p:sp>
        <p:nvSpPr>
          <p:cNvPr id="3084" name="Rectangle 12"/>
          <p:cNvSpPr>
            <a:spLocks noChangeArrowheads="1"/>
          </p:cNvSpPr>
          <p:nvPr/>
        </p:nvSpPr>
        <p:spPr bwMode="auto">
          <a:xfrm>
            <a:off x="4572000" y="4953000"/>
            <a:ext cx="1295400" cy="609600"/>
          </a:xfrm>
          <a:prstGeom prst="rect">
            <a:avLst/>
          </a:prstGeom>
          <a:noFill/>
          <a:ln w="9525">
            <a:noFill/>
            <a:miter lim="800000"/>
            <a:headEnd/>
            <a:tailEnd/>
          </a:ln>
          <a:effectLst/>
        </p:spPr>
        <p:txBody>
          <a:bodyPr wrap="none" anchor="ctr"/>
          <a:lstStyle/>
          <a:p>
            <a:pPr algn="ctr" eaLnBrk="0" hangingPunct="0"/>
            <a:r>
              <a:rPr lang="en-US" sz="2000"/>
              <a:t>Pengecer/</a:t>
            </a:r>
          </a:p>
          <a:p>
            <a:pPr algn="ctr" eaLnBrk="0" hangingPunct="0"/>
            <a:r>
              <a:rPr lang="en-US" sz="2000"/>
              <a:t>Retailer</a:t>
            </a:r>
          </a:p>
        </p:txBody>
      </p:sp>
      <p:sp>
        <p:nvSpPr>
          <p:cNvPr id="3085" name="Rectangle 13"/>
          <p:cNvSpPr>
            <a:spLocks noChangeArrowheads="1"/>
          </p:cNvSpPr>
          <p:nvPr/>
        </p:nvSpPr>
        <p:spPr bwMode="auto">
          <a:xfrm>
            <a:off x="6705600" y="4953000"/>
            <a:ext cx="1295400" cy="457200"/>
          </a:xfrm>
          <a:prstGeom prst="rect">
            <a:avLst/>
          </a:prstGeom>
          <a:noFill/>
          <a:ln w="9525">
            <a:noFill/>
            <a:miter lim="800000"/>
            <a:headEnd/>
            <a:tailEnd/>
          </a:ln>
          <a:effectLst/>
        </p:spPr>
        <p:txBody>
          <a:bodyPr wrap="none" anchor="ctr"/>
          <a:lstStyle/>
          <a:p>
            <a:pPr algn="ctr" eaLnBrk="0" hangingPunct="0"/>
            <a:r>
              <a:rPr lang="en-US" sz="2000"/>
              <a:t>Konsumen</a:t>
            </a:r>
            <a:endParaRPr lang="en-US" sz="2400">
              <a:latin typeface="Times New Roman" pitchFamily="18" charset="0"/>
            </a:endParaRPr>
          </a:p>
        </p:txBody>
      </p:sp>
      <p:sp>
        <p:nvSpPr>
          <p:cNvPr id="3086" name="Line 14"/>
          <p:cNvSpPr>
            <a:spLocks noChangeShapeType="1"/>
          </p:cNvSpPr>
          <p:nvPr/>
        </p:nvSpPr>
        <p:spPr bwMode="auto">
          <a:xfrm>
            <a:off x="2133600" y="5257800"/>
            <a:ext cx="381000" cy="0"/>
          </a:xfrm>
          <a:prstGeom prst="line">
            <a:avLst/>
          </a:prstGeom>
          <a:noFill/>
          <a:ln w="31750">
            <a:solidFill>
              <a:schemeClr val="tx1"/>
            </a:solidFill>
            <a:round/>
            <a:headEnd/>
            <a:tailEnd type="triangle" w="med" len="med"/>
          </a:ln>
          <a:effectLst/>
        </p:spPr>
        <p:txBody>
          <a:bodyPr wrap="none" anchor="ctr"/>
          <a:lstStyle/>
          <a:p>
            <a:endParaRPr lang="en-US"/>
          </a:p>
        </p:txBody>
      </p:sp>
      <p:sp>
        <p:nvSpPr>
          <p:cNvPr id="3087" name="Line 15"/>
          <p:cNvSpPr>
            <a:spLocks noChangeShapeType="1"/>
          </p:cNvSpPr>
          <p:nvPr/>
        </p:nvSpPr>
        <p:spPr bwMode="auto">
          <a:xfrm>
            <a:off x="4191000" y="5257800"/>
            <a:ext cx="381000" cy="0"/>
          </a:xfrm>
          <a:prstGeom prst="line">
            <a:avLst/>
          </a:prstGeom>
          <a:noFill/>
          <a:ln w="31750">
            <a:solidFill>
              <a:schemeClr val="tx1"/>
            </a:solidFill>
            <a:round/>
            <a:headEnd/>
            <a:tailEnd type="triangle" w="med" len="med"/>
          </a:ln>
          <a:effectLst/>
        </p:spPr>
        <p:txBody>
          <a:bodyPr wrap="none" anchor="ctr"/>
          <a:lstStyle/>
          <a:p>
            <a:endParaRPr lang="en-US"/>
          </a:p>
        </p:txBody>
      </p:sp>
      <p:sp>
        <p:nvSpPr>
          <p:cNvPr id="3088" name="Line 16"/>
          <p:cNvSpPr>
            <a:spLocks noChangeShapeType="1"/>
          </p:cNvSpPr>
          <p:nvPr/>
        </p:nvSpPr>
        <p:spPr bwMode="auto">
          <a:xfrm>
            <a:off x="6096000" y="5181600"/>
            <a:ext cx="381000" cy="0"/>
          </a:xfrm>
          <a:prstGeom prst="line">
            <a:avLst/>
          </a:prstGeom>
          <a:noFill/>
          <a:ln w="31750">
            <a:solidFill>
              <a:schemeClr val="tx1"/>
            </a:solidFill>
            <a:round/>
            <a:headEnd/>
            <a:tailEnd type="triangle" w="med" len="med"/>
          </a:ln>
          <a:effectLst/>
        </p:spPr>
        <p:txBody>
          <a:bodyPr wrap="none" anchor="ctr"/>
          <a:lstStyle/>
          <a:p>
            <a:endParaRPr lang="en-US"/>
          </a:p>
        </p:txBody>
      </p:sp>
      <p:sp>
        <p:nvSpPr>
          <p:cNvPr id="3089" name="Line 17"/>
          <p:cNvSpPr>
            <a:spLocks noChangeShapeType="1"/>
          </p:cNvSpPr>
          <p:nvPr/>
        </p:nvSpPr>
        <p:spPr bwMode="auto">
          <a:xfrm>
            <a:off x="5410200" y="3429000"/>
            <a:ext cx="533400" cy="0"/>
          </a:xfrm>
          <a:prstGeom prst="line">
            <a:avLst/>
          </a:prstGeom>
          <a:noFill/>
          <a:ln w="38100">
            <a:solidFill>
              <a:schemeClr val="tx1"/>
            </a:solidFill>
            <a:round/>
            <a:headEnd/>
            <a:tailEnd type="triangle" w="med" len="med"/>
          </a:ln>
          <a:effec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p:txBody>
          <a:bodyPr/>
          <a:lstStyle/>
          <a:p>
            <a:pPr eaLnBrk="1" hangingPunct="1">
              <a:lnSpc>
                <a:spcPct val="90000"/>
              </a:lnSpc>
            </a:pPr>
            <a:r>
              <a:rPr lang="en-US" sz="2200" dirty="0" smtClean="0"/>
              <a:t>2 </a:t>
            </a:r>
            <a:r>
              <a:rPr lang="en-US" sz="2200" dirty="0" err="1" smtClean="0"/>
              <a:t>arah</a:t>
            </a:r>
            <a:r>
              <a:rPr lang="en-US" sz="2200" dirty="0" smtClean="0"/>
              <a:t> </a:t>
            </a:r>
            <a:r>
              <a:rPr lang="en-US" sz="2200" dirty="0" err="1" smtClean="0"/>
              <a:t>secara</a:t>
            </a:r>
            <a:r>
              <a:rPr lang="en-US" sz="2200" dirty="0" smtClean="0"/>
              <a:t> </a:t>
            </a:r>
            <a:r>
              <a:rPr lang="en-US" sz="2200" dirty="0" err="1" smtClean="0"/>
              <a:t>bersama</a:t>
            </a:r>
            <a:endParaRPr lang="en-US" sz="2200" dirty="0" smtClean="0"/>
          </a:p>
          <a:p>
            <a:pPr lvl="1" eaLnBrk="1" hangingPunct="1">
              <a:lnSpc>
                <a:spcPct val="90000"/>
              </a:lnSpc>
            </a:pPr>
            <a:r>
              <a:rPr lang="en-US" sz="2200" dirty="0" err="1" smtClean="0"/>
              <a:t>Arus</a:t>
            </a:r>
            <a:r>
              <a:rPr lang="en-US" sz="2200" dirty="0" smtClean="0"/>
              <a:t> </a:t>
            </a:r>
            <a:r>
              <a:rPr lang="en-US" sz="2200" dirty="0" err="1" smtClean="0"/>
              <a:t>bawah</a:t>
            </a:r>
            <a:endParaRPr lang="en-US" sz="2200" dirty="0" smtClean="0"/>
          </a:p>
          <a:p>
            <a:pPr lvl="2" eaLnBrk="1" hangingPunct="1">
              <a:lnSpc>
                <a:spcPct val="90000"/>
              </a:lnSpc>
            </a:pPr>
            <a:r>
              <a:rPr lang="en-US" sz="2200" dirty="0" err="1" smtClean="0"/>
              <a:t>Adanya</a:t>
            </a:r>
            <a:r>
              <a:rPr lang="en-US" sz="2200" dirty="0" smtClean="0"/>
              <a:t> </a:t>
            </a:r>
            <a:r>
              <a:rPr lang="en-US" sz="2200" dirty="0" err="1" smtClean="0"/>
              <a:t>lembaga</a:t>
            </a:r>
            <a:r>
              <a:rPr lang="en-US" sz="2200" dirty="0" smtClean="0"/>
              <a:t> </a:t>
            </a:r>
            <a:r>
              <a:rPr lang="en-US" sz="2200" dirty="0" err="1" smtClean="0"/>
              <a:t>konsumen</a:t>
            </a:r>
            <a:r>
              <a:rPr lang="en-US" sz="2200" dirty="0" smtClean="0"/>
              <a:t> yang:</a:t>
            </a:r>
          </a:p>
          <a:p>
            <a:pPr lvl="3" eaLnBrk="1" hangingPunct="1">
              <a:lnSpc>
                <a:spcPct val="90000"/>
              </a:lnSpc>
            </a:pPr>
            <a:r>
              <a:rPr lang="en-US" sz="2200" dirty="0" err="1" smtClean="0"/>
              <a:t>Kuat</a:t>
            </a:r>
            <a:r>
              <a:rPr lang="en-US" sz="2200" dirty="0" smtClean="0"/>
              <a:t> </a:t>
            </a:r>
          </a:p>
          <a:p>
            <a:pPr lvl="3" eaLnBrk="1" hangingPunct="1">
              <a:lnSpc>
                <a:spcPct val="90000"/>
              </a:lnSpc>
            </a:pPr>
            <a:r>
              <a:rPr lang="en-US" sz="2200" dirty="0" err="1" smtClean="0"/>
              <a:t>Tersosialisasi</a:t>
            </a:r>
            <a:r>
              <a:rPr lang="en-US" sz="2200" dirty="0" smtClean="0"/>
              <a:t> </a:t>
            </a:r>
            <a:r>
              <a:rPr lang="en-US" sz="2200" dirty="0" err="1" smtClean="0"/>
              <a:t>secara</a:t>
            </a:r>
            <a:r>
              <a:rPr lang="en-US" sz="2200" dirty="0" smtClean="0"/>
              <a:t> </a:t>
            </a:r>
            <a:r>
              <a:rPr lang="en-US" sz="2200" dirty="0" err="1" smtClean="0"/>
              <a:t>merata</a:t>
            </a:r>
            <a:r>
              <a:rPr lang="en-US" sz="2200" dirty="0" smtClean="0"/>
              <a:t> </a:t>
            </a:r>
            <a:r>
              <a:rPr lang="en-US" sz="2200" dirty="0" err="1" smtClean="0"/>
              <a:t>dalam</a:t>
            </a:r>
            <a:r>
              <a:rPr lang="en-US" sz="2200" dirty="0" smtClean="0"/>
              <a:t> </a:t>
            </a:r>
            <a:r>
              <a:rPr lang="en-US" sz="2200" dirty="0" err="1" smtClean="0"/>
              <a:t>masyarakat</a:t>
            </a:r>
            <a:endParaRPr lang="en-US" sz="2200" dirty="0" smtClean="0"/>
          </a:p>
          <a:p>
            <a:pPr lvl="3" eaLnBrk="1" hangingPunct="1">
              <a:lnSpc>
                <a:spcPct val="90000"/>
              </a:lnSpc>
            </a:pPr>
            <a:r>
              <a:rPr lang="en-US" sz="2200" dirty="0" err="1" smtClean="0"/>
              <a:t>Secara</a:t>
            </a:r>
            <a:r>
              <a:rPr lang="en-US" sz="2200" dirty="0" smtClean="0"/>
              <a:t> </a:t>
            </a:r>
            <a:r>
              <a:rPr lang="en-US" sz="2200" dirty="0" err="1" smtClean="0"/>
              <a:t>representatif</a:t>
            </a:r>
            <a:r>
              <a:rPr lang="en-US" sz="2200" dirty="0" smtClean="0"/>
              <a:t> </a:t>
            </a:r>
            <a:r>
              <a:rPr lang="en-US" sz="2200" dirty="0" err="1" smtClean="0"/>
              <a:t>dapat</a:t>
            </a:r>
            <a:r>
              <a:rPr lang="en-US" sz="2200" dirty="0" smtClean="0"/>
              <a:t> </a:t>
            </a:r>
            <a:r>
              <a:rPr lang="en-US" sz="2200" dirty="0" err="1" smtClean="0"/>
              <a:t>menampung</a:t>
            </a:r>
            <a:r>
              <a:rPr lang="en-US" sz="2200" dirty="0" smtClean="0"/>
              <a:t> </a:t>
            </a:r>
            <a:r>
              <a:rPr lang="en-US" sz="2200" dirty="0" err="1" smtClean="0"/>
              <a:t>dan</a:t>
            </a:r>
            <a:r>
              <a:rPr lang="en-US" sz="2200" dirty="0" smtClean="0"/>
              <a:t> </a:t>
            </a:r>
            <a:r>
              <a:rPr lang="en-US" sz="2200" dirty="0" err="1" smtClean="0"/>
              <a:t>memperjuangkan</a:t>
            </a:r>
            <a:r>
              <a:rPr lang="en-US" sz="2200" dirty="0" smtClean="0"/>
              <a:t> </a:t>
            </a:r>
            <a:r>
              <a:rPr lang="en-US" sz="2200" dirty="0" err="1" smtClean="0"/>
              <a:t>aspirasi</a:t>
            </a:r>
            <a:r>
              <a:rPr lang="en-US" sz="2200" dirty="0" smtClean="0"/>
              <a:t> </a:t>
            </a:r>
            <a:r>
              <a:rPr lang="en-US" sz="2200" dirty="0" err="1" smtClean="0"/>
              <a:t>konsumen</a:t>
            </a:r>
            <a:endParaRPr lang="en-US" sz="2200" dirty="0" smtClean="0"/>
          </a:p>
          <a:p>
            <a:pPr lvl="1" eaLnBrk="1" hangingPunct="1">
              <a:lnSpc>
                <a:spcPct val="90000"/>
              </a:lnSpc>
            </a:pPr>
            <a:r>
              <a:rPr lang="en-US" sz="2200" dirty="0" err="1" smtClean="0"/>
              <a:t>Arus</a:t>
            </a:r>
            <a:r>
              <a:rPr lang="en-US" sz="2200" dirty="0" smtClean="0"/>
              <a:t> </a:t>
            </a:r>
            <a:r>
              <a:rPr lang="en-US" sz="2200" dirty="0" err="1" smtClean="0"/>
              <a:t>atas</a:t>
            </a:r>
            <a:endParaRPr lang="en-US" sz="2200" dirty="0" smtClean="0"/>
          </a:p>
          <a:p>
            <a:pPr lvl="2" eaLnBrk="1" hangingPunct="1">
              <a:lnSpc>
                <a:spcPct val="90000"/>
              </a:lnSpc>
            </a:pPr>
            <a:r>
              <a:rPr lang="en-US" sz="2200" dirty="0" err="1" smtClean="0"/>
              <a:t>Adanya</a:t>
            </a:r>
            <a:r>
              <a:rPr lang="en-US" sz="2200" dirty="0" smtClean="0"/>
              <a:t> </a:t>
            </a:r>
            <a:r>
              <a:rPr lang="en-US" sz="2200" dirty="0" err="1" smtClean="0"/>
              <a:t>departemen</a:t>
            </a:r>
            <a:r>
              <a:rPr lang="en-US" sz="2200" dirty="0" smtClean="0"/>
              <a:t>/</a:t>
            </a:r>
            <a:r>
              <a:rPr lang="en-US" sz="2200" dirty="0" err="1" smtClean="0"/>
              <a:t>bagian</a:t>
            </a:r>
            <a:r>
              <a:rPr lang="en-US" sz="2200" dirty="0" smtClean="0"/>
              <a:t> </a:t>
            </a:r>
            <a:r>
              <a:rPr lang="en-US" sz="2200" dirty="0" err="1" smtClean="0"/>
              <a:t>dalam</a:t>
            </a:r>
            <a:r>
              <a:rPr lang="en-US" sz="2200" dirty="0" smtClean="0"/>
              <a:t> </a:t>
            </a:r>
            <a:r>
              <a:rPr lang="en-US" sz="2200" dirty="0" err="1" smtClean="0"/>
              <a:t>struktur</a:t>
            </a:r>
            <a:r>
              <a:rPr lang="en-US" sz="2200" dirty="0" smtClean="0"/>
              <a:t> </a:t>
            </a:r>
            <a:r>
              <a:rPr lang="en-US" sz="2200" dirty="0" err="1" smtClean="0"/>
              <a:t>kekuasaan</a:t>
            </a:r>
            <a:r>
              <a:rPr lang="en-US" sz="2200" dirty="0" smtClean="0"/>
              <a:t> yang </a:t>
            </a:r>
            <a:r>
              <a:rPr lang="en-US" sz="2200" dirty="0" err="1" smtClean="0"/>
              <a:t>secara</a:t>
            </a:r>
            <a:r>
              <a:rPr lang="en-US" sz="2200" dirty="0" smtClean="0"/>
              <a:t> </a:t>
            </a:r>
            <a:r>
              <a:rPr lang="en-US" sz="2200" dirty="0" err="1" smtClean="0"/>
              <a:t>khusus</a:t>
            </a:r>
            <a:r>
              <a:rPr lang="en-US" sz="2200" dirty="0" smtClean="0"/>
              <a:t> </a:t>
            </a:r>
            <a:r>
              <a:rPr lang="en-US" sz="2200" dirty="0" err="1" smtClean="0"/>
              <a:t>mengurusi</a:t>
            </a:r>
            <a:r>
              <a:rPr lang="en-US" sz="2200" dirty="0" smtClean="0"/>
              <a:t> </a:t>
            </a:r>
            <a:r>
              <a:rPr lang="en-US" sz="2200" dirty="0" err="1" smtClean="0"/>
              <a:t>masalah</a:t>
            </a:r>
            <a:r>
              <a:rPr lang="en-US" sz="2200" dirty="0" smtClean="0"/>
              <a:t> </a:t>
            </a:r>
            <a:r>
              <a:rPr lang="en-US" sz="2200" dirty="0" err="1" smtClean="0"/>
              <a:t>perlindungan</a:t>
            </a:r>
            <a:r>
              <a:rPr lang="en-US" sz="2200" dirty="0" smtClean="0"/>
              <a:t> </a:t>
            </a:r>
            <a:r>
              <a:rPr lang="en-US" sz="2200" dirty="0" err="1" smtClean="0"/>
              <a:t>konsumen</a:t>
            </a:r>
            <a:endParaRPr lang="en-US" sz="2200" dirty="0" smtClean="0"/>
          </a:p>
          <a:p>
            <a:pPr lvl="2" eaLnBrk="1" hangingPunct="1">
              <a:lnSpc>
                <a:spcPct val="90000"/>
              </a:lnSpc>
            </a:pPr>
            <a:r>
              <a:rPr lang="en-US" sz="2200" dirty="0" err="1" smtClean="0"/>
              <a:t>Semakin</a:t>
            </a:r>
            <a:r>
              <a:rPr lang="en-US" sz="2200" dirty="0" smtClean="0"/>
              <a:t> </a:t>
            </a:r>
            <a:r>
              <a:rPr lang="en-US" sz="2200" dirty="0" err="1" smtClean="0"/>
              <a:t>tinggi</a:t>
            </a:r>
            <a:r>
              <a:rPr lang="en-US" sz="2200" dirty="0" smtClean="0"/>
              <a:t> </a:t>
            </a:r>
            <a:r>
              <a:rPr lang="en-US" sz="2200" dirty="0" err="1" smtClean="0"/>
              <a:t>posisi</a:t>
            </a:r>
            <a:r>
              <a:rPr lang="en-US" sz="2200" dirty="0" smtClean="0"/>
              <a:t> </a:t>
            </a:r>
            <a:r>
              <a:rPr lang="en-US" sz="2200" dirty="0" err="1" smtClean="0"/>
              <a:t>lembaga</a:t>
            </a:r>
            <a:r>
              <a:rPr lang="en-US" sz="2200" dirty="0" smtClean="0"/>
              <a:t>, </a:t>
            </a:r>
            <a:r>
              <a:rPr lang="en-US" sz="2200" dirty="0" err="1" smtClean="0"/>
              <a:t>makin</a:t>
            </a:r>
            <a:r>
              <a:rPr lang="en-US" sz="2200" dirty="0" smtClean="0"/>
              <a:t> </a:t>
            </a:r>
            <a:r>
              <a:rPr lang="en-US" sz="2200" dirty="0" err="1" smtClean="0"/>
              <a:t>kuat</a:t>
            </a:r>
            <a:r>
              <a:rPr lang="en-US" sz="2200" dirty="0" smtClean="0"/>
              <a:t> </a:t>
            </a:r>
            <a:r>
              <a:rPr lang="en-US" sz="2200" i="1" dirty="0" smtClean="0"/>
              <a:t>power</a:t>
            </a:r>
            <a:r>
              <a:rPr lang="en-US" sz="2200" dirty="0" smtClean="0"/>
              <a:t> yang </a:t>
            </a:r>
            <a:r>
              <a:rPr lang="en-US" sz="2200" dirty="0" err="1" smtClean="0"/>
              <a:t>dimiliki</a:t>
            </a:r>
            <a:r>
              <a:rPr lang="en-US" sz="2200" dirty="0" smtClean="0"/>
              <a:t> </a:t>
            </a:r>
            <a:r>
              <a:rPr lang="en-US" sz="2200" dirty="0" err="1" smtClean="0"/>
              <a:t>untuk</a:t>
            </a:r>
            <a:r>
              <a:rPr lang="en-US" sz="2200" dirty="0" smtClean="0"/>
              <a:t> </a:t>
            </a:r>
            <a:r>
              <a:rPr lang="en-US" sz="2200" dirty="0" err="1" smtClean="0"/>
              <a:t>melindungi</a:t>
            </a:r>
            <a:r>
              <a:rPr lang="en-US" sz="2200" dirty="0" smtClean="0"/>
              <a:t> </a:t>
            </a:r>
            <a:r>
              <a:rPr lang="en-US" sz="2200" dirty="0" err="1" smtClean="0"/>
              <a:t>konsumen</a:t>
            </a:r>
            <a:endParaRPr lang="en-US" sz="2200" dirty="0" smtClean="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normAutofit/>
          </a:bodyPr>
          <a:lstStyle/>
          <a:p>
            <a:pPr>
              <a:defRPr/>
            </a:pPr>
            <a:fld id="{F6CB153F-A05F-4BD5-BE02-EA58C83868EF}" type="slidenum">
              <a:rPr lang="en-US"/>
              <a:pPr>
                <a:defRPr/>
              </a:pPr>
              <a:t>80</a:t>
            </a:fld>
            <a:endParaRPr lang="en-US"/>
          </a:p>
        </p:txBody>
      </p:sp>
      <p:sp>
        <p:nvSpPr>
          <p:cNvPr id="49154" name="Rectangle 2"/>
          <p:cNvSpPr>
            <a:spLocks noGrp="1" noChangeArrowheads="1"/>
          </p:cNvSpPr>
          <p:nvPr>
            <p:ph type="title"/>
          </p:nvPr>
        </p:nvSpPr>
        <p:spPr/>
        <p:txBody>
          <a:bodyPr>
            <a:normAutofit fontScale="90000"/>
          </a:bodyPr>
          <a:lstStyle/>
          <a:p>
            <a:pPr eaLnBrk="1" hangingPunct="1"/>
            <a:r>
              <a:rPr lang="en-US" sz="4000" dirty="0" err="1" smtClean="0"/>
              <a:t>Perlindungan</a:t>
            </a:r>
            <a:r>
              <a:rPr lang="en-US" sz="4000" dirty="0" smtClean="0"/>
              <a:t> </a:t>
            </a:r>
            <a:r>
              <a:rPr lang="en-US" sz="4000" dirty="0" err="1" smtClean="0"/>
              <a:t>Konsumen</a:t>
            </a:r>
            <a:r>
              <a:rPr lang="en-US" sz="4000" dirty="0" smtClean="0"/>
              <a:t> yang </a:t>
            </a:r>
            <a:r>
              <a:rPr lang="en-US" sz="4000" dirty="0" err="1" smtClean="0"/>
              <a:t>Efektif</a:t>
            </a:r>
            <a:endParaRPr lang="en-US" sz="4000" dirty="0" smtClean="0"/>
          </a:p>
        </p:txBody>
      </p:sp>
    </p:spTree>
  </p:cSld>
  <p:clrMapOvr>
    <a:masterClrMapping/>
  </p:clrMapOv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idx="1"/>
          </p:nvPr>
        </p:nvSpPr>
        <p:spPr/>
        <p:txBody>
          <a:bodyPr/>
          <a:lstStyle/>
          <a:p>
            <a:pPr eaLnBrk="1" hangingPunct="1"/>
            <a:r>
              <a:rPr lang="en-US" dirty="0" err="1" smtClean="0"/>
              <a:t>Tergantung</a:t>
            </a:r>
            <a:r>
              <a:rPr lang="en-US" dirty="0" smtClean="0"/>
              <a:t> </a:t>
            </a:r>
            <a:r>
              <a:rPr lang="en-US" dirty="0" err="1" smtClean="0"/>
              <a:t>pada</a:t>
            </a:r>
            <a:endParaRPr lang="en-US" dirty="0" smtClean="0"/>
          </a:p>
          <a:p>
            <a:pPr lvl="1" eaLnBrk="1" hangingPunct="1"/>
            <a:r>
              <a:rPr lang="en-US" dirty="0" err="1" smtClean="0"/>
              <a:t>Lembaga</a:t>
            </a:r>
            <a:r>
              <a:rPr lang="en-US" dirty="0" smtClean="0"/>
              <a:t> </a:t>
            </a:r>
            <a:r>
              <a:rPr lang="en-US" dirty="0" err="1" smtClean="0"/>
              <a:t>konsumen</a:t>
            </a:r>
            <a:endParaRPr lang="en-US" dirty="0" smtClean="0"/>
          </a:p>
          <a:p>
            <a:pPr lvl="1" eaLnBrk="1" hangingPunct="1"/>
            <a:r>
              <a:rPr lang="en-US" dirty="0" err="1" smtClean="0"/>
              <a:t>Kepedulian</a:t>
            </a:r>
            <a:r>
              <a:rPr lang="en-US" dirty="0" smtClean="0"/>
              <a:t> </a:t>
            </a:r>
            <a:r>
              <a:rPr lang="en-US" dirty="0" err="1" smtClean="0"/>
              <a:t>pemerintah</a:t>
            </a:r>
            <a:endParaRPr lang="en-US" dirty="0" smtClean="0"/>
          </a:p>
          <a:p>
            <a:pPr lvl="2" eaLnBrk="1" hangingPunct="1"/>
            <a:r>
              <a:rPr lang="en-US" dirty="0" err="1" smtClean="0"/>
              <a:t>Melalui</a:t>
            </a:r>
            <a:r>
              <a:rPr lang="en-US" dirty="0" smtClean="0"/>
              <a:t> </a:t>
            </a:r>
            <a:r>
              <a:rPr lang="en-US" dirty="0" err="1" smtClean="0"/>
              <a:t>institusi</a:t>
            </a:r>
            <a:r>
              <a:rPr lang="en-US" dirty="0" smtClean="0"/>
              <a:t> yang </a:t>
            </a:r>
            <a:r>
              <a:rPr lang="en-US" dirty="0" err="1" smtClean="0"/>
              <a:t>dibentuk</a:t>
            </a:r>
            <a:r>
              <a:rPr lang="en-US" dirty="0" smtClean="0"/>
              <a:t> </a:t>
            </a:r>
            <a:r>
              <a:rPr lang="en-US" dirty="0" err="1" smtClean="0"/>
              <a:t>untuk</a:t>
            </a:r>
            <a:r>
              <a:rPr lang="en-US" dirty="0" smtClean="0"/>
              <a:t> </a:t>
            </a:r>
            <a:r>
              <a:rPr lang="en-US" dirty="0" err="1" smtClean="0"/>
              <a:t>melindungi</a:t>
            </a:r>
            <a:r>
              <a:rPr lang="en-US" dirty="0" smtClean="0"/>
              <a:t> </a:t>
            </a:r>
            <a:r>
              <a:rPr lang="en-US" dirty="0" err="1" smtClean="0"/>
              <a:t>konsumen</a:t>
            </a:r>
            <a:endParaRPr lang="en-US" dirty="0" smtClean="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normAutofit/>
          </a:bodyPr>
          <a:lstStyle/>
          <a:p>
            <a:pPr>
              <a:defRPr/>
            </a:pPr>
            <a:fld id="{829744F1-3425-49C4-81F6-4C80E2B1AC91}" type="slidenum">
              <a:rPr lang="en-US"/>
              <a:pPr>
                <a:defRPr/>
              </a:pPr>
              <a:t>81</a:t>
            </a:fld>
            <a:endParaRPr lang="en-US"/>
          </a:p>
        </p:txBody>
      </p:sp>
      <p:sp>
        <p:nvSpPr>
          <p:cNvPr id="50178" name="Rectangle 2"/>
          <p:cNvSpPr>
            <a:spLocks noGrp="1" noChangeArrowheads="1"/>
          </p:cNvSpPr>
          <p:nvPr>
            <p:ph type="title"/>
          </p:nvPr>
        </p:nvSpPr>
        <p:spPr/>
        <p:txBody>
          <a:bodyPr>
            <a:normAutofit fontScale="90000"/>
          </a:bodyPr>
          <a:lstStyle/>
          <a:p>
            <a:pPr eaLnBrk="1" hangingPunct="1"/>
            <a:r>
              <a:rPr lang="en-US" sz="4000" dirty="0" err="1" smtClean="0"/>
              <a:t>Perlindungan</a:t>
            </a:r>
            <a:r>
              <a:rPr lang="en-US" sz="4000" dirty="0" smtClean="0"/>
              <a:t> </a:t>
            </a:r>
            <a:r>
              <a:rPr lang="en-US" sz="4000" dirty="0" err="1" smtClean="0"/>
              <a:t>Konsumen</a:t>
            </a:r>
            <a:r>
              <a:rPr lang="en-US" sz="4000" dirty="0" smtClean="0"/>
              <a:t> yang </a:t>
            </a:r>
            <a:r>
              <a:rPr lang="en-US" sz="4000" dirty="0" err="1" smtClean="0"/>
              <a:t>Efektif</a:t>
            </a:r>
            <a:endParaRPr lang="en-US" sz="4000" dirty="0" smtClean="0"/>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4"/>
          <p:cNvSpPr>
            <a:spLocks noGrp="1" noChangeArrowheads="1"/>
          </p:cNvSpPr>
          <p:nvPr>
            <p:ph idx="1"/>
          </p:nvPr>
        </p:nvSpPr>
        <p:spPr/>
        <p:txBody>
          <a:bodyPr/>
          <a:lstStyle/>
          <a:p>
            <a:pPr eaLnBrk="1" hangingPunct="1"/>
            <a:r>
              <a:rPr lang="en-US" dirty="0" err="1" smtClean="0"/>
              <a:t>Kontribusi</a:t>
            </a:r>
            <a:r>
              <a:rPr lang="en-US" dirty="0" smtClean="0"/>
              <a:t> </a:t>
            </a:r>
            <a:r>
              <a:rPr lang="en-US" dirty="0" err="1" smtClean="0"/>
              <a:t>lembaga</a:t>
            </a:r>
            <a:r>
              <a:rPr lang="en-US" dirty="0" smtClean="0"/>
              <a:t> </a:t>
            </a:r>
            <a:r>
              <a:rPr lang="en-US" dirty="0" err="1" smtClean="0"/>
              <a:t>konsumen</a:t>
            </a:r>
            <a:endParaRPr lang="en-US" dirty="0" smtClean="0"/>
          </a:p>
          <a:p>
            <a:pPr lvl="1" eaLnBrk="1" hangingPunct="1"/>
            <a:r>
              <a:rPr lang="en-US" dirty="0" err="1" smtClean="0"/>
              <a:t>Bergantung</a:t>
            </a:r>
            <a:r>
              <a:rPr lang="en-US" dirty="0" smtClean="0"/>
              <a:t> </a:t>
            </a:r>
            <a:r>
              <a:rPr lang="en-US" dirty="0" err="1" smtClean="0"/>
              <a:t>pada</a:t>
            </a:r>
            <a:r>
              <a:rPr lang="en-US" dirty="0" smtClean="0"/>
              <a:t> </a:t>
            </a:r>
            <a:r>
              <a:rPr lang="en-US" dirty="0" err="1" smtClean="0"/>
              <a:t>kondisi</a:t>
            </a:r>
            <a:r>
              <a:rPr lang="en-US" dirty="0" smtClean="0"/>
              <a:t> </a:t>
            </a:r>
            <a:r>
              <a:rPr lang="en-US" dirty="0" err="1" smtClean="0"/>
              <a:t>perkembangan</a:t>
            </a:r>
            <a:r>
              <a:rPr lang="en-US" dirty="0" smtClean="0"/>
              <a:t> </a:t>
            </a:r>
            <a:r>
              <a:rPr lang="en-US" dirty="0" err="1" smtClean="0"/>
              <a:t>hukum</a:t>
            </a:r>
            <a:r>
              <a:rPr lang="en-US" dirty="0" smtClean="0"/>
              <a:t>:</a:t>
            </a:r>
          </a:p>
          <a:p>
            <a:pPr lvl="2" eaLnBrk="1" hangingPunct="1"/>
            <a:r>
              <a:rPr lang="en-US" dirty="0" err="1" smtClean="0"/>
              <a:t>Apabila</a:t>
            </a:r>
            <a:r>
              <a:rPr lang="en-US" dirty="0" smtClean="0"/>
              <a:t> </a:t>
            </a:r>
            <a:r>
              <a:rPr lang="en-US" dirty="0" err="1" smtClean="0"/>
              <a:t>secara</a:t>
            </a:r>
            <a:r>
              <a:rPr lang="en-US" dirty="0" smtClean="0"/>
              <a:t> </a:t>
            </a:r>
            <a:r>
              <a:rPr lang="en-US" dirty="0" err="1" smtClean="0"/>
              <a:t>substansial</a:t>
            </a:r>
            <a:r>
              <a:rPr lang="en-US" dirty="0" smtClean="0"/>
              <a:t> </a:t>
            </a:r>
            <a:r>
              <a:rPr lang="en-US" dirty="0" err="1" smtClean="0"/>
              <a:t>hak-hak</a:t>
            </a:r>
            <a:r>
              <a:rPr lang="en-US" dirty="0" smtClean="0"/>
              <a:t> </a:t>
            </a:r>
            <a:r>
              <a:rPr lang="en-US" dirty="0" err="1" smtClean="0"/>
              <a:t>konsumen</a:t>
            </a:r>
            <a:r>
              <a:rPr lang="en-US" dirty="0" smtClean="0"/>
              <a:t> </a:t>
            </a:r>
            <a:r>
              <a:rPr lang="en-US" dirty="0" err="1" smtClean="0"/>
              <a:t>belum</a:t>
            </a:r>
            <a:r>
              <a:rPr lang="en-US" dirty="0" smtClean="0"/>
              <a:t> </a:t>
            </a:r>
            <a:r>
              <a:rPr lang="en-US" dirty="0" err="1" smtClean="0"/>
              <a:t>diakomodasi</a:t>
            </a:r>
            <a:r>
              <a:rPr lang="en-US" dirty="0" smtClean="0"/>
              <a:t> </a:t>
            </a:r>
            <a:r>
              <a:rPr lang="en-US" dirty="0" err="1" smtClean="0"/>
              <a:t>dalam</a:t>
            </a:r>
            <a:r>
              <a:rPr lang="en-US" dirty="0" smtClean="0"/>
              <a:t> </a:t>
            </a:r>
            <a:r>
              <a:rPr lang="en-US" dirty="0" err="1" smtClean="0"/>
              <a:t>hukum</a:t>
            </a:r>
            <a:r>
              <a:rPr lang="en-US" dirty="0" smtClean="0"/>
              <a:t> </a:t>
            </a:r>
            <a:r>
              <a:rPr lang="en-US" dirty="0" err="1" smtClean="0"/>
              <a:t>positif</a:t>
            </a:r>
            <a:r>
              <a:rPr lang="en-US" dirty="0" smtClean="0"/>
              <a:t>, </a:t>
            </a:r>
            <a:r>
              <a:rPr lang="en-US" dirty="0" err="1" smtClean="0"/>
              <a:t>kontribusi</a:t>
            </a:r>
            <a:r>
              <a:rPr lang="en-US" dirty="0" smtClean="0"/>
              <a:t>: </a:t>
            </a:r>
            <a:r>
              <a:rPr lang="en-US" dirty="0" err="1" smtClean="0"/>
              <a:t>mendorong</a:t>
            </a:r>
            <a:r>
              <a:rPr lang="en-US" dirty="0" smtClean="0"/>
              <a:t> </a:t>
            </a:r>
            <a:r>
              <a:rPr lang="en-US" dirty="0" err="1" smtClean="0"/>
              <a:t>legalisasi</a:t>
            </a:r>
            <a:r>
              <a:rPr lang="en-US" dirty="0" smtClean="0"/>
              <a:t> UUPK</a:t>
            </a:r>
          </a:p>
          <a:p>
            <a:pPr lvl="2" eaLnBrk="1" hangingPunct="1"/>
            <a:r>
              <a:rPr lang="en-US" dirty="0" err="1" smtClean="0"/>
              <a:t>Apabila</a:t>
            </a:r>
            <a:r>
              <a:rPr lang="en-US" dirty="0" smtClean="0"/>
              <a:t> </a:t>
            </a:r>
            <a:r>
              <a:rPr lang="en-US" dirty="0" err="1" smtClean="0"/>
              <a:t>sudah</a:t>
            </a:r>
            <a:r>
              <a:rPr lang="en-US" dirty="0" smtClean="0"/>
              <a:t> </a:t>
            </a:r>
            <a:r>
              <a:rPr lang="en-US" dirty="0" err="1" smtClean="0"/>
              <a:t>ada</a:t>
            </a:r>
            <a:r>
              <a:rPr lang="en-US" dirty="0" smtClean="0"/>
              <a:t> UUPK, </a:t>
            </a:r>
            <a:r>
              <a:rPr lang="en-US" dirty="0" err="1" smtClean="0"/>
              <a:t>kontribusi</a:t>
            </a:r>
            <a:r>
              <a:rPr lang="en-US" dirty="0" smtClean="0"/>
              <a:t>: </a:t>
            </a:r>
            <a:r>
              <a:rPr lang="en-US" dirty="0" err="1" smtClean="0"/>
              <a:t>mengawasi</a:t>
            </a:r>
            <a:r>
              <a:rPr lang="en-US" dirty="0" smtClean="0"/>
              <a:t> </a:t>
            </a:r>
            <a:r>
              <a:rPr lang="en-US" dirty="0" err="1" smtClean="0"/>
              <a:t>implementasi</a:t>
            </a:r>
            <a:r>
              <a:rPr lang="en-US" dirty="0" smtClean="0"/>
              <a:t> </a:t>
            </a:r>
            <a:r>
              <a:rPr lang="en-US" dirty="0" err="1" smtClean="0"/>
              <a:t>dan</a:t>
            </a:r>
            <a:r>
              <a:rPr lang="en-US" dirty="0" smtClean="0"/>
              <a:t> </a:t>
            </a:r>
            <a:r>
              <a:rPr lang="en-US" i="1" dirty="0" smtClean="0"/>
              <a:t>law enforcement</a:t>
            </a:r>
            <a:r>
              <a:rPr lang="en-US" dirty="0" smtClean="0"/>
              <a:t> UUPK </a:t>
            </a:r>
            <a:r>
              <a:rPr lang="en-US" dirty="0" err="1" smtClean="0"/>
              <a:t>di</a:t>
            </a:r>
            <a:r>
              <a:rPr lang="en-US" dirty="0" smtClean="0"/>
              <a:t> </a:t>
            </a:r>
            <a:r>
              <a:rPr lang="en-US" dirty="0" err="1" smtClean="0"/>
              <a:t>lapangan</a:t>
            </a:r>
            <a:endParaRPr lang="en-US" dirty="0" smtClean="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normAutofit/>
          </a:bodyPr>
          <a:lstStyle/>
          <a:p>
            <a:pPr>
              <a:defRPr/>
            </a:pPr>
            <a:fld id="{815A8C6F-296E-42E5-8D0C-9B02F2A8C519}" type="slidenum">
              <a:rPr lang="en-US"/>
              <a:pPr>
                <a:defRPr/>
              </a:pPr>
              <a:t>82</a:t>
            </a:fld>
            <a:endParaRPr lang="en-US"/>
          </a:p>
        </p:txBody>
      </p:sp>
      <p:sp>
        <p:nvSpPr>
          <p:cNvPr id="51202" name="Rectangle 2"/>
          <p:cNvSpPr>
            <a:spLocks noGrp="1" noChangeArrowheads="1"/>
          </p:cNvSpPr>
          <p:nvPr>
            <p:ph type="title"/>
          </p:nvPr>
        </p:nvSpPr>
        <p:spPr/>
        <p:txBody>
          <a:bodyPr>
            <a:normAutofit fontScale="90000"/>
          </a:bodyPr>
          <a:lstStyle/>
          <a:p>
            <a:pPr eaLnBrk="1" hangingPunct="1"/>
            <a:r>
              <a:rPr lang="en-US" sz="4000" dirty="0" err="1" smtClean="0"/>
              <a:t>Perlindungan</a:t>
            </a:r>
            <a:r>
              <a:rPr lang="en-US" sz="4000" dirty="0" smtClean="0"/>
              <a:t> </a:t>
            </a:r>
            <a:r>
              <a:rPr lang="en-US" sz="4000" dirty="0" err="1" smtClean="0"/>
              <a:t>Konsumen</a:t>
            </a:r>
            <a:r>
              <a:rPr lang="en-US" sz="4000" dirty="0" smtClean="0"/>
              <a:t> yang </a:t>
            </a:r>
            <a:r>
              <a:rPr lang="en-US" sz="4000" dirty="0" err="1" smtClean="0"/>
              <a:t>Efektif</a:t>
            </a:r>
            <a:endParaRPr lang="en-US" sz="4000" dirty="0" smtClean="0"/>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idx="1"/>
          </p:nvPr>
        </p:nvSpPr>
        <p:spPr/>
        <p:txBody>
          <a:bodyPr/>
          <a:lstStyle/>
          <a:p>
            <a:pPr eaLnBrk="1" hangingPunct="1"/>
            <a:r>
              <a:rPr lang="en-US" sz="2400" dirty="0" err="1" smtClean="0"/>
              <a:t>Tiga</a:t>
            </a:r>
            <a:r>
              <a:rPr lang="en-US" sz="2400" dirty="0" smtClean="0"/>
              <a:t> </a:t>
            </a:r>
            <a:r>
              <a:rPr lang="en-US" sz="2400" dirty="0" err="1" smtClean="0"/>
              <a:t>pendekatan</a:t>
            </a:r>
            <a:r>
              <a:rPr lang="en-US" sz="2400" dirty="0" smtClean="0"/>
              <a:t> </a:t>
            </a:r>
            <a:r>
              <a:rPr lang="en-US" sz="2400" dirty="0" err="1" smtClean="0"/>
              <a:t>dalam</a:t>
            </a:r>
            <a:r>
              <a:rPr lang="en-US" sz="2400" dirty="0" smtClean="0"/>
              <a:t> </a:t>
            </a:r>
            <a:r>
              <a:rPr lang="en-US" sz="2400" dirty="0" err="1" smtClean="0"/>
              <a:t>upaya</a:t>
            </a:r>
            <a:r>
              <a:rPr lang="en-US" sz="2400" dirty="0" smtClean="0"/>
              <a:t> </a:t>
            </a:r>
            <a:r>
              <a:rPr lang="en-US" sz="2400" dirty="0" err="1" smtClean="0"/>
              <a:t>perlindungan</a:t>
            </a:r>
            <a:r>
              <a:rPr lang="en-US" sz="2400" dirty="0" smtClean="0"/>
              <a:t> </a:t>
            </a:r>
            <a:r>
              <a:rPr lang="en-US" sz="2400" dirty="0" err="1" smtClean="0"/>
              <a:t>konsumen</a:t>
            </a:r>
            <a:endParaRPr lang="en-US" sz="2400" dirty="0" smtClean="0"/>
          </a:p>
          <a:p>
            <a:pPr lvl="1" eaLnBrk="1" hangingPunct="1"/>
            <a:r>
              <a:rPr lang="en-US" sz="2400" dirty="0" err="1" smtClean="0"/>
              <a:t>Pendekatan</a:t>
            </a:r>
            <a:r>
              <a:rPr lang="en-US" sz="2400" dirty="0" smtClean="0"/>
              <a:t> </a:t>
            </a:r>
            <a:r>
              <a:rPr lang="en-US" sz="2400" dirty="0" err="1" smtClean="0"/>
              <a:t>sektoral</a:t>
            </a:r>
            <a:endParaRPr lang="en-US" sz="2400" dirty="0" smtClean="0"/>
          </a:p>
          <a:p>
            <a:pPr lvl="2" eaLnBrk="1" hangingPunct="1"/>
            <a:r>
              <a:rPr lang="en-US" dirty="0" smtClean="0"/>
              <a:t>: </a:t>
            </a:r>
            <a:r>
              <a:rPr lang="en-US" dirty="0" err="1" smtClean="0"/>
              <a:t>hak-hak</a:t>
            </a:r>
            <a:r>
              <a:rPr lang="en-US" dirty="0" smtClean="0"/>
              <a:t> </a:t>
            </a:r>
            <a:r>
              <a:rPr lang="en-US" dirty="0" err="1" smtClean="0"/>
              <a:t>konsumen</a:t>
            </a:r>
            <a:r>
              <a:rPr lang="en-US" dirty="0" smtClean="0"/>
              <a:t> </a:t>
            </a:r>
            <a:r>
              <a:rPr lang="en-US" dirty="0" err="1" smtClean="0"/>
              <a:t>diakomodasi</a:t>
            </a:r>
            <a:r>
              <a:rPr lang="en-US" dirty="0" smtClean="0"/>
              <a:t> </a:t>
            </a:r>
            <a:r>
              <a:rPr lang="en-US" dirty="0" err="1" smtClean="0"/>
              <a:t>dalam</a:t>
            </a:r>
            <a:r>
              <a:rPr lang="en-US" dirty="0" smtClean="0"/>
              <a:t> UU </a:t>
            </a:r>
            <a:r>
              <a:rPr lang="en-US" dirty="0" err="1" smtClean="0"/>
              <a:t>sektoral</a:t>
            </a:r>
            <a:r>
              <a:rPr lang="en-US" dirty="0" smtClean="0"/>
              <a:t>, </a:t>
            </a:r>
            <a:r>
              <a:rPr lang="en-US" i="1" dirty="0" smtClean="0"/>
              <a:t>e.g.</a:t>
            </a:r>
            <a:r>
              <a:rPr lang="en-US" dirty="0" smtClean="0"/>
              <a:t> UU </a:t>
            </a:r>
            <a:r>
              <a:rPr lang="en-US" dirty="0" err="1" smtClean="0"/>
              <a:t>Pangan</a:t>
            </a:r>
            <a:endParaRPr lang="en-US" dirty="0" smtClean="0"/>
          </a:p>
          <a:p>
            <a:pPr lvl="1" eaLnBrk="1" hangingPunct="1"/>
            <a:r>
              <a:rPr lang="en-US" sz="2400" dirty="0" err="1" smtClean="0"/>
              <a:t>Pendekatan</a:t>
            </a:r>
            <a:r>
              <a:rPr lang="en-US" sz="2400" dirty="0" smtClean="0"/>
              <a:t> </a:t>
            </a:r>
            <a:r>
              <a:rPr lang="en-US" sz="2400" dirty="0" err="1" smtClean="0"/>
              <a:t>holistik</a:t>
            </a:r>
            <a:endParaRPr lang="en-US" sz="2400" dirty="0" smtClean="0"/>
          </a:p>
          <a:p>
            <a:pPr lvl="2" eaLnBrk="1" hangingPunct="1"/>
            <a:r>
              <a:rPr lang="en-US" dirty="0" smtClean="0"/>
              <a:t>: </a:t>
            </a:r>
            <a:r>
              <a:rPr lang="en-US" dirty="0" err="1" smtClean="0"/>
              <a:t>ada</a:t>
            </a:r>
            <a:r>
              <a:rPr lang="en-US" dirty="0" smtClean="0"/>
              <a:t> UU </a:t>
            </a:r>
            <a:r>
              <a:rPr lang="en-US" dirty="0" err="1" smtClean="0"/>
              <a:t>khusus</a:t>
            </a:r>
            <a:r>
              <a:rPr lang="en-US" dirty="0" smtClean="0"/>
              <a:t> </a:t>
            </a:r>
            <a:r>
              <a:rPr lang="en-US" dirty="0" err="1" smtClean="0"/>
              <a:t>mengatur</a:t>
            </a:r>
            <a:r>
              <a:rPr lang="en-US" dirty="0" smtClean="0"/>
              <a:t> </a:t>
            </a:r>
            <a:r>
              <a:rPr lang="en-US" dirty="0" err="1" smtClean="0"/>
              <a:t>perlindungan</a:t>
            </a:r>
            <a:r>
              <a:rPr lang="en-US" dirty="0" smtClean="0"/>
              <a:t> </a:t>
            </a:r>
            <a:r>
              <a:rPr lang="en-US" dirty="0" err="1" smtClean="0"/>
              <a:t>konsumen</a:t>
            </a:r>
            <a:r>
              <a:rPr lang="en-US" dirty="0" smtClean="0"/>
              <a:t> </a:t>
            </a:r>
            <a:r>
              <a:rPr lang="en-US" dirty="0" err="1" smtClean="0"/>
              <a:t>dan</a:t>
            </a:r>
            <a:r>
              <a:rPr lang="en-US" dirty="0" smtClean="0"/>
              <a:t> </a:t>
            </a:r>
            <a:r>
              <a:rPr lang="en-US" dirty="0" err="1" smtClean="0"/>
              <a:t>menjadi</a:t>
            </a:r>
            <a:r>
              <a:rPr lang="en-US" dirty="0" smtClean="0"/>
              <a:t> </a:t>
            </a:r>
            <a:r>
              <a:rPr lang="en-US" dirty="0" err="1" smtClean="0"/>
              <a:t>payung</a:t>
            </a:r>
            <a:r>
              <a:rPr lang="en-US" dirty="0" smtClean="0"/>
              <a:t> UU </a:t>
            </a:r>
            <a:r>
              <a:rPr lang="en-US" dirty="0" err="1" smtClean="0"/>
              <a:t>sektoral</a:t>
            </a:r>
            <a:r>
              <a:rPr lang="en-US" dirty="0" smtClean="0"/>
              <a:t> yang </a:t>
            </a:r>
            <a:r>
              <a:rPr lang="en-US" dirty="0" err="1" smtClean="0"/>
              <a:t>berdimensi</a:t>
            </a:r>
            <a:r>
              <a:rPr lang="en-US" dirty="0" smtClean="0"/>
              <a:t> </a:t>
            </a:r>
            <a:r>
              <a:rPr lang="en-US" dirty="0" err="1" smtClean="0"/>
              <a:t>konsumen</a:t>
            </a:r>
            <a:endParaRPr lang="en-US" dirty="0" smtClean="0"/>
          </a:p>
          <a:p>
            <a:pPr lvl="1" eaLnBrk="1" hangingPunct="1"/>
            <a:r>
              <a:rPr lang="en-US" sz="2400" dirty="0" err="1" smtClean="0"/>
              <a:t>Pendekatan</a:t>
            </a:r>
            <a:r>
              <a:rPr lang="en-US" sz="2400" dirty="0" smtClean="0"/>
              <a:t> </a:t>
            </a:r>
            <a:r>
              <a:rPr lang="en-US" sz="2400" dirty="0" err="1" smtClean="0"/>
              <a:t>gabungan</a:t>
            </a:r>
            <a:endParaRPr lang="en-US" sz="2400" dirty="0" smtClean="0"/>
          </a:p>
          <a:p>
            <a:pPr lvl="2" eaLnBrk="1" hangingPunct="1"/>
            <a:r>
              <a:rPr lang="en-US" dirty="0" smtClean="0"/>
              <a:t>: </a:t>
            </a:r>
            <a:r>
              <a:rPr lang="en-US" dirty="0" err="1" smtClean="0"/>
              <a:t>selain</a:t>
            </a:r>
            <a:r>
              <a:rPr lang="en-US" dirty="0" smtClean="0"/>
              <a:t> </a:t>
            </a:r>
            <a:r>
              <a:rPr lang="en-US" dirty="0" err="1" smtClean="0"/>
              <a:t>ada</a:t>
            </a:r>
            <a:r>
              <a:rPr lang="en-US" dirty="0" smtClean="0"/>
              <a:t> UUPK, </a:t>
            </a:r>
            <a:r>
              <a:rPr lang="en-US" dirty="0" err="1" smtClean="0"/>
              <a:t>dipertegas</a:t>
            </a:r>
            <a:r>
              <a:rPr lang="en-US" dirty="0" smtClean="0"/>
              <a:t> </a:t>
            </a:r>
            <a:r>
              <a:rPr lang="en-US" dirty="0" err="1" smtClean="0"/>
              <a:t>lagi</a:t>
            </a:r>
            <a:r>
              <a:rPr lang="en-US" dirty="0" smtClean="0"/>
              <a:t> </a:t>
            </a:r>
            <a:r>
              <a:rPr lang="en-US" dirty="0" err="1" smtClean="0"/>
              <a:t>dalam</a:t>
            </a:r>
            <a:r>
              <a:rPr lang="en-US" dirty="0" smtClean="0"/>
              <a:t> UU </a:t>
            </a:r>
            <a:r>
              <a:rPr lang="en-US" dirty="0" err="1" smtClean="0"/>
              <a:t>sektoral</a:t>
            </a:r>
            <a:endParaRPr lang="en-US" dirty="0" smtClean="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normAutofit/>
          </a:bodyPr>
          <a:lstStyle/>
          <a:p>
            <a:pPr>
              <a:defRPr/>
            </a:pPr>
            <a:fld id="{CA52A5E2-2CA8-41E0-A07E-80F1D6D252D9}" type="slidenum">
              <a:rPr lang="en-US"/>
              <a:pPr>
                <a:defRPr/>
              </a:pPr>
              <a:t>83</a:t>
            </a:fld>
            <a:endParaRPr lang="en-US"/>
          </a:p>
        </p:txBody>
      </p:sp>
      <p:sp>
        <p:nvSpPr>
          <p:cNvPr id="52226" name="Rectangle 2"/>
          <p:cNvSpPr>
            <a:spLocks noGrp="1" noChangeArrowheads="1"/>
          </p:cNvSpPr>
          <p:nvPr>
            <p:ph type="title"/>
          </p:nvPr>
        </p:nvSpPr>
        <p:spPr/>
        <p:txBody>
          <a:bodyPr>
            <a:normAutofit fontScale="90000"/>
          </a:bodyPr>
          <a:lstStyle/>
          <a:p>
            <a:pPr eaLnBrk="1" hangingPunct="1"/>
            <a:r>
              <a:rPr lang="en-US" sz="4000" dirty="0" err="1" smtClean="0"/>
              <a:t>Perlindungan</a:t>
            </a:r>
            <a:r>
              <a:rPr lang="en-US" sz="4000" dirty="0" smtClean="0"/>
              <a:t> </a:t>
            </a:r>
            <a:r>
              <a:rPr lang="en-US" sz="4000" dirty="0" err="1" smtClean="0"/>
              <a:t>Konsumen</a:t>
            </a:r>
            <a:r>
              <a:rPr lang="en-US" sz="4000" dirty="0" smtClean="0"/>
              <a:t> yang </a:t>
            </a:r>
            <a:r>
              <a:rPr lang="en-US" sz="4000" dirty="0" err="1" smtClean="0"/>
              <a:t>Efektif</a:t>
            </a:r>
            <a:endParaRPr lang="en-US" sz="4000" dirty="0" smtClean="0"/>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p:txBody>
          <a:bodyPr/>
          <a:lstStyle/>
          <a:p>
            <a:pPr eaLnBrk="1" hangingPunct="1"/>
            <a:r>
              <a:rPr lang="en-US" dirty="0" smtClean="0"/>
              <a:t>Rakyat </a:t>
            </a:r>
            <a:r>
              <a:rPr lang="en-US" dirty="0" err="1" smtClean="0"/>
              <a:t>juga</a:t>
            </a:r>
            <a:r>
              <a:rPr lang="en-US" dirty="0" smtClean="0"/>
              <a:t> </a:t>
            </a:r>
            <a:r>
              <a:rPr lang="en-US" dirty="0" err="1" smtClean="0"/>
              <a:t>bertanggung</a:t>
            </a:r>
            <a:r>
              <a:rPr lang="en-US" dirty="0" smtClean="0"/>
              <a:t> </a:t>
            </a:r>
            <a:r>
              <a:rPr lang="en-US" dirty="0" err="1" smtClean="0"/>
              <a:t>jawab</a:t>
            </a:r>
            <a:r>
              <a:rPr lang="en-US" dirty="0" smtClean="0"/>
              <a:t> </a:t>
            </a:r>
            <a:r>
              <a:rPr lang="en-US" dirty="0" err="1" smtClean="0"/>
              <a:t>untuk</a:t>
            </a:r>
            <a:r>
              <a:rPr lang="en-US" dirty="0" smtClean="0"/>
              <a:t> </a:t>
            </a:r>
            <a:r>
              <a:rPr lang="en-US" dirty="0" err="1" smtClean="0"/>
              <a:t>efektivitas</a:t>
            </a:r>
            <a:r>
              <a:rPr lang="en-US" dirty="0" smtClean="0"/>
              <a:t> </a:t>
            </a:r>
            <a:r>
              <a:rPr lang="en-US" dirty="0" err="1" smtClean="0"/>
              <a:t>perlindungan</a:t>
            </a:r>
            <a:r>
              <a:rPr lang="en-US" dirty="0" smtClean="0"/>
              <a:t> </a:t>
            </a:r>
            <a:r>
              <a:rPr lang="en-US" dirty="0" err="1" smtClean="0"/>
              <a:t>konsumen</a:t>
            </a:r>
            <a:endParaRPr lang="en-US" dirty="0" smtClean="0"/>
          </a:p>
          <a:p>
            <a:pPr eaLnBrk="1" hangingPunct="1"/>
            <a:r>
              <a:rPr lang="en-US" dirty="0" err="1" smtClean="0"/>
              <a:t>Globalisasi</a:t>
            </a:r>
            <a:endParaRPr lang="en-US" dirty="0" smtClean="0"/>
          </a:p>
          <a:p>
            <a:pPr lvl="1" eaLnBrk="1" hangingPunct="1"/>
            <a:r>
              <a:rPr lang="en-US" i="1" dirty="0" smtClean="0"/>
              <a:t>Dumping</a:t>
            </a:r>
            <a:r>
              <a:rPr lang="en-US" dirty="0" smtClean="0"/>
              <a:t> </a:t>
            </a:r>
            <a:r>
              <a:rPr lang="en-US" dirty="0" err="1" smtClean="0"/>
              <a:t>barang</a:t>
            </a:r>
            <a:r>
              <a:rPr lang="en-US" dirty="0" smtClean="0"/>
              <a:t> </a:t>
            </a:r>
            <a:r>
              <a:rPr lang="en-US" dirty="0" err="1" smtClean="0"/>
              <a:t>dan</a:t>
            </a:r>
            <a:r>
              <a:rPr lang="en-US" dirty="0" smtClean="0"/>
              <a:t> </a:t>
            </a:r>
            <a:r>
              <a:rPr lang="en-US" dirty="0" err="1" smtClean="0"/>
              <a:t>jasa</a:t>
            </a:r>
            <a:r>
              <a:rPr lang="en-US" dirty="0" smtClean="0"/>
              <a:t> yang </a:t>
            </a:r>
            <a:r>
              <a:rPr lang="en-US" i="1" dirty="0" smtClean="0"/>
              <a:t>under quality </a:t>
            </a:r>
            <a:r>
              <a:rPr lang="en-US" dirty="0" smtClean="0"/>
              <a:t>– </a:t>
            </a:r>
            <a:r>
              <a:rPr lang="en-US" dirty="0" err="1" smtClean="0"/>
              <a:t>kesejahteraan</a:t>
            </a:r>
            <a:r>
              <a:rPr lang="en-US" dirty="0" smtClean="0"/>
              <a:t> </a:t>
            </a:r>
            <a:r>
              <a:rPr lang="en-US" dirty="0" err="1" smtClean="0"/>
              <a:t>rakyat</a:t>
            </a:r>
            <a:r>
              <a:rPr lang="en-US" dirty="0" smtClean="0"/>
              <a:t> </a:t>
            </a:r>
            <a:r>
              <a:rPr lang="en-US" dirty="0" err="1" smtClean="0"/>
              <a:t>lebih</a:t>
            </a:r>
            <a:r>
              <a:rPr lang="en-US" dirty="0" smtClean="0"/>
              <a:t> </a:t>
            </a:r>
            <a:r>
              <a:rPr lang="en-US" dirty="0" err="1" smtClean="0"/>
              <a:t>sulit</a:t>
            </a:r>
            <a:r>
              <a:rPr lang="en-US" dirty="0" smtClean="0"/>
              <a:t> </a:t>
            </a:r>
            <a:r>
              <a:rPr lang="en-US" dirty="0" err="1" smtClean="0"/>
              <a:t>diwujudkan</a:t>
            </a:r>
            <a:endParaRPr lang="en-US" dirty="0" smtClean="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normAutofit/>
          </a:bodyPr>
          <a:lstStyle/>
          <a:p>
            <a:pPr>
              <a:defRPr/>
            </a:pPr>
            <a:fld id="{33CECB4A-7588-4A6E-A01E-EA5C991C5456}" type="slidenum">
              <a:rPr lang="en-US"/>
              <a:pPr>
                <a:defRPr/>
              </a:pPr>
              <a:t>84</a:t>
            </a:fld>
            <a:endParaRPr lang="en-US"/>
          </a:p>
        </p:txBody>
      </p:sp>
      <p:sp>
        <p:nvSpPr>
          <p:cNvPr id="53250" name="Rectangle 2"/>
          <p:cNvSpPr>
            <a:spLocks noGrp="1" noChangeArrowheads="1"/>
          </p:cNvSpPr>
          <p:nvPr>
            <p:ph type="title"/>
          </p:nvPr>
        </p:nvSpPr>
        <p:spPr/>
        <p:txBody>
          <a:bodyPr/>
          <a:lstStyle/>
          <a:p>
            <a:pPr eaLnBrk="1" hangingPunct="1"/>
            <a:r>
              <a:rPr lang="en-US" dirty="0" err="1" smtClean="0"/>
              <a:t>Peran</a:t>
            </a:r>
            <a:r>
              <a:rPr lang="en-US" dirty="0" smtClean="0"/>
              <a:t> Serta </a:t>
            </a:r>
            <a:r>
              <a:rPr lang="en-US" dirty="0" err="1" smtClean="0"/>
              <a:t>Masyarakat</a:t>
            </a:r>
            <a:endParaRPr lang="en-US" dirty="0" smtClean="0"/>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idx="1"/>
          </p:nvPr>
        </p:nvSpPr>
        <p:spPr/>
        <p:txBody>
          <a:bodyPr/>
          <a:lstStyle/>
          <a:p>
            <a:pPr eaLnBrk="1" hangingPunct="1"/>
            <a:r>
              <a:rPr lang="en-US" dirty="0" err="1" smtClean="0"/>
              <a:t>Substansi</a:t>
            </a:r>
            <a:r>
              <a:rPr lang="en-US" dirty="0" smtClean="0"/>
              <a:t> </a:t>
            </a:r>
            <a:r>
              <a:rPr lang="en-US" dirty="0" err="1" smtClean="0"/>
              <a:t>hukum</a:t>
            </a:r>
            <a:r>
              <a:rPr lang="en-US" dirty="0" smtClean="0"/>
              <a:t>,</a:t>
            </a:r>
          </a:p>
          <a:p>
            <a:pPr eaLnBrk="1" hangingPunct="1"/>
            <a:r>
              <a:rPr lang="en-US" dirty="0" err="1" smtClean="0"/>
              <a:t>Kelembagaan</a:t>
            </a:r>
            <a:r>
              <a:rPr lang="en-US" dirty="0" smtClean="0"/>
              <a:t>,</a:t>
            </a:r>
          </a:p>
          <a:p>
            <a:pPr eaLnBrk="1" hangingPunct="1"/>
            <a:r>
              <a:rPr lang="en-US" dirty="0" err="1" smtClean="0"/>
              <a:t>Budaya</a:t>
            </a:r>
            <a:r>
              <a:rPr lang="en-US" dirty="0" smtClean="0"/>
              <a:t> </a:t>
            </a:r>
            <a:r>
              <a:rPr lang="en-US" dirty="0" err="1" smtClean="0"/>
              <a:t>hukum</a:t>
            </a:r>
            <a:r>
              <a:rPr lang="en-US" dirty="0" smtClean="0"/>
              <a:t>.</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normAutofit/>
          </a:bodyPr>
          <a:lstStyle/>
          <a:p>
            <a:pPr>
              <a:defRPr/>
            </a:pPr>
            <a:fld id="{82FE5B25-A9D5-437F-8AED-DBECA28B52D0}" type="slidenum">
              <a:rPr lang="en-US"/>
              <a:pPr>
                <a:defRPr/>
              </a:pPr>
              <a:t>85</a:t>
            </a:fld>
            <a:endParaRPr lang="en-US"/>
          </a:p>
        </p:txBody>
      </p:sp>
      <p:sp>
        <p:nvSpPr>
          <p:cNvPr id="54274" name="Rectangle 2"/>
          <p:cNvSpPr>
            <a:spLocks noGrp="1" noChangeArrowheads="1"/>
          </p:cNvSpPr>
          <p:nvPr>
            <p:ph type="title"/>
          </p:nvPr>
        </p:nvSpPr>
        <p:spPr/>
        <p:txBody>
          <a:bodyPr/>
          <a:lstStyle/>
          <a:p>
            <a:pPr eaLnBrk="1" hangingPunct="1"/>
            <a:r>
              <a:rPr lang="en-US" dirty="0" err="1" smtClean="0"/>
              <a:t>Inti</a:t>
            </a:r>
            <a:r>
              <a:rPr lang="en-US" dirty="0" smtClean="0"/>
              <a:t> </a:t>
            </a:r>
            <a:r>
              <a:rPr lang="en-US" dirty="0" err="1" smtClean="0"/>
              <a:t>Permasalahan</a:t>
            </a:r>
            <a:endParaRPr lang="en-US" dirty="0" smtClean="0"/>
          </a:p>
        </p:txBody>
      </p:sp>
    </p:spTree>
  </p:cSld>
  <p:clrMapOvr>
    <a:masterClrMapping/>
  </p:clrMapOv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1" name="Rectangle 3"/>
          <p:cNvSpPr>
            <a:spLocks noGrp="1" noChangeArrowheads="1"/>
          </p:cNvSpPr>
          <p:nvPr>
            <p:ph sz="half" idx="1"/>
          </p:nvPr>
        </p:nvSpPr>
        <p:spPr/>
        <p:txBody>
          <a:bodyPr rtlCol="0">
            <a:noAutofit/>
          </a:bodyPr>
          <a:lstStyle/>
          <a:p>
            <a:pPr marL="548640" indent="-411480" eaLnBrk="1" fontAlgn="auto" hangingPunct="1">
              <a:spcAft>
                <a:spcPts val="0"/>
              </a:spcAft>
              <a:buClr>
                <a:schemeClr val="tx1">
                  <a:shade val="95000"/>
                </a:schemeClr>
              </a:buClr>
              <a:buFont typeface="Wingdings 2"/>
              <a:buChar char=""/>
              <a:defRPr/>
            </a:pPr>
            <a:r>
              <a:rPr lang="en-US" sz="1800" dirty="0" err="1" smtClean="0"/>
              <a:t>Hukum</a:t>
            </a:r>
            <a:r>
              <a:rPr lang="en-US" sz="1800" dirty="0" smtClean="0"/>
              <a:t> </a:t>
            </a:r>
            <a:r>
              <a:rPr lang="en-US" sz="1800" dirty="0" err="1" smtClean="0"/>
              <a:t>Perbankan</a:t>
            </a:r>
            <a:r>
              <a:rPr lang="en-US" sz="1800" dirty="0" smtClean="0"/>
              <a:t> </a:t>
            </a:r>
            <a:r>
              <a:rPr lang="en-US" sz="1800" dirty="0" err="1" smtClean="0"/>
              <a:t>dan</a:t>
            </a:r>
            <a:r>
              <a:rPr lang="en-US" sz="1800" dirty="0" smtClean="0"/>
              <a:t> PK</a:t>
            </a:r>
          </a:p>
          <a:p>
            <a:pPr marL="548640" indent="-411480" eaLnBrk="1" fontAlgn="auto" hangingPunct="1">
              <a:spcAft>
                <a:spcPts val="0"/>
              </a:spcAft>
              <a:buClr>
                <a:schemeClr val="tx1">
                  <a:shade val="95000"/>
                </a:schemeClr>
              </a:buClr>
              <a:buFont typeface="Wingdings 2"/>
              <a:buChar char=""/>
              <a:defRPr/>
            </a:pPr>
            <a:r>
              <a:rPr lang="en-US" sz="1800" i="1" dirty="0" smtClean="0"/>
              <a:t>Financial Privacy</a:t>
            </a:r>
            <a:r>
              <a:rPr lang="en-US" sz="1800" dirty="0" smtClean="0"/>
              <a:t> </a:t>
            </a:r>
            <a:r>
              <a:rPr lang="en-US" sz="1800" dirty="0" err="1" smtClean="0"/>
              <a:t>dan</a:t>
            </a:r>
            <a:r>
              <a:rPr lang="en-US" sz="1800" dirty="0" smtClean="0"/>
              <a:t> PK</a:t>
            </a:r>
          </a:p>
          <a:p>
            <a:pPr marL="548640" indent="-411480" eaLnBrk="1" fontAlgn="auto" hangingPunct="1">
              <a:spcAft>
                <a:spcPts val="0"/>
              </a:spcAft>
              <a:buClr>
                <a:schemeClr val="tx1">
                  <a:shade val="95000"/>
                </a:schemeClr>
              </a:buClr>
              <a:buFont typeface="Wingdings 2"/>
              <a:buChar char=""/>
              <a:defRPr/>
            </a:pPr>
            <a:endParaRPr lang="en-US" sz="1800" dirty="0" smtClean="0"/>
          </a:p>
          <a:p>
            <a:pPr marL="548640" indent="-411480" eaLnBrk="1" fontAlgn="auto" hangingPunct="1">
              <a:spcAft>
                <a:spcPts val="0"/>
              </a:spcAft>
              <a:buClr>
                <a:schemeClr val="tx1">
                  <a:shade val="95000"/>
                </a:schemeClr>
              </a:buClr>
              <a:buFont typeface="Wingdings 2"/>
              <a:buChar char=""/>
              <a:defRPr/>
            </a:pPr>
            <a:r>
              <a:rPr lang="en-US" sz="1800" dirty="0" err="1" smtClean="0"/>
              <a:t>Perlindungan</a:t>
            </a:r>
            <a:r>
              <a:rPr lang="en-US" sz="1800" dirty="0" smtClean="0"/>
              <a:t> </a:t>
            </a:r>
            <a:r>
              <a:rPr lang="en-US" sz="1800" dirty="0" err="1" smtClean="0"/>
              <a:t>Merek</a:t>
            </a:r>
            <a:r>
              <a:rPr lang="en-US" sz="1800" dirty="0" smtClean="0"/>
              <a:t> </a:t>
            </a:r>
            <a:r>
              <a:rPr lang="en-US" sz="1800" dirty="0" err="1" smtClean="0"/>
              <a:t>dan</a:t>
            </a:r>
            <a:r>
              <a:rPr lang="en-US" sz="1800" dirty="0" smtClean="0"/>
              <a:t> PK</a:t>
            </a:r>
            <a:endParaRPr lang="en-US" sz="1800" dirty="0"/>
          </a:p>
          <a:p>
            <a:pPr marL="548640" indent="-411480" eaLnBrk="1" fontAlgn="auto" hangingPunct="1">
              <a:spcAft>
                <a:spcPts val="0"/>
              </a:spcAft>
              <a:buClr>
                <a:schemeClr val="tx1">
                  <a:shade val="95000"/>
                </a:schemeClr>
              </a:buClr>
              <a:buFont typeface="Wingdings 2"/>
              <a:buChar char=""/>
              <a:defRPr/>
            </a:pPr>
            <a:r>
              <a:rPr lang="en-US" sz="1800" i="1" dirty="0" smtClean="0"/>
              <a:t>Digital copyright</a:t>
            </a:r>
            <a:r>
              <a:rPr lang="en-US" sz="1800" dirty="0" smtClean="0"/>
              <a:t> </a:t>
            </a:r>
            <a:r>
              <a:rPr lang="en-US" sz="1800" dirty="0" err="1" smtClean="0"/>
              <a:t>dan</a:t>
            </a:r>
            <a:r>
              <a:rPr lang="en-US" sz="1800" dirty="0" smtClean="0"/>
              <a:t> PK</a:t>
            </a:r>
            <a:endParaRPr lang="en-US" sz="1800" dirty="0"/>
          </a:p>
          <a:p>
            <a:pPr marL="548640" indent="-411480" eaLnBrk="1" fontAlgn="auto" hangingPunct="1">
              <a:spcAft>
                <a:spcPts val="0"/>
              </a:spcAft>
              <a:buClr>
                <a:schemeClr val="tx1">
                  <a:shade val="95000"/>
                </a:schemeClr>
              </a:buClr>
              <a:buFont typeface="Wingdings 2"/>
              <a:buChar char=""/>
              <a:defRPr/>
            </a:pPr>
            <a:r>
              <a:rPr lang="en-US" sz="1800" dirty="0" err="1" smtClean="0"/>
              <a:t>Hak</a:t>
            </a:r>
            <a:r>
              <a:rPr lang="en-US" sz="1800" dirty="0" smtClean="0"/>
              <a:t> Paten </a:t>
            </a:r>
            <a:r>
              <a:rPr lang="en-US" sz="1800" dirty="0" err="1" smtClean="0"/>
              <a:t>dan</a:t>
            </a:r>
            <a:r>
              <a:rPr lang="en-US" sz="1800" dirty="0" smtClean="0"/>
              <a:t> PK</a:t>
            </a:r>
            <a:endParaRPr lang="en-US" sz="1800" dirty="0"/>
          </a:p>
          <a:p>
            <a:pPr marL="548640" indent="-411480" eaLnBrk="1" fontAlgn="auto" hangingPunct="1">
              <a:spcAft>
                <a:spcPts val="0"/>
              </a:spcAft>
              <a:buClr>
                <a:schemeClr val="tx1">
                  <a:shade val="95000"/>
                </a:schemeClr>
              </a:buClr>
              <a:buFont typeface="Wingdings 2"/>
              <a:buChar char=""/>
              <a:defRPr/>
            </a:pPr>
            <a:r>
              <a:rPr lang="en-US" sz="1800" dirty="0" err="1" smtClean="0"/>
              <a:t>Perlindungan</a:t>
            </a:r>
            <a:r>
              <a:rPr lang="en-US" sz="1800" dirty="0" smtClean="0"/>
              <a:t> </a:t>
            </a:r>
            <a:r>
              <a:rPr lang="en-US" sz="1800" dirty="0" err="1" smtClean="0"/>
              <a:t>Varietas</a:t>
            </a:r>
            <a:r>
              <a:rPr lang="en-US" sz="1800" dirty="0" smtClean="0"/>
              <a:t> </a:t>
            </a:r>
            <a:r>
              <a:rPr lang="en-US" sz="1800" dirty="0" err="1" smtClean="0"/>
              <a:t>Tanaman</a:t>
            </a:r>
            <a:r>
              <a:rPr lang="en-US" sz="1800" dirty="0" smtClean="0"/>
              <a:t> </a:t>
            </a:r>
            <a:r>
              <a:rPr lang="en-US" sz="1800" dirty="0" err="1" smtClean="0"/>
              <a:t>dan</a:t>
            </a:r>
            <a:r>
              <a:rPr lang="en-US" sz="1800" dirty="0" smtClean="0"/>
              <a:t> PK</a:t>
            </a:r>
          </a:p>
          <a:p>
            <a:pPr marL="548640" indent="-411480" eaLnBrk="1" fontAlgn="auto" hangingPunct="1">
              <a:spcAft>
                <a:spcPts val="0"/>
              </a:spcAft>
              <a:buClr>
                <a:schemeClr val="tx1">
                  <a:shade val="95000"/>
                </a:schemeClr>
              </a:buClr>
              <a:buFont typeface="Wingdings 2"/>
              <a:buChar char=""/>
              <a:defRPr/>
            </a:pPr>
            <a:endParaRPr lang="en-US" sz="1800" dirty="0" smtClean="0"/>
          </a:p>
          <a:p>
            <a:pPr marL="548640" indent="-411480" eaLnBrk="1" fontAlgn="auto" hangingPunct="1">
              <a:spcAft>
                <a:spcPts val="0"/>
              </a:spcAft>
              <a:buClr>
                <a:schemeClr val="tx1">
                  <a:shade val="95000"/>
                </a:schemeClr>
              </a:buClr>
              <a:buFont typeface="Wingdings 2"/>
              <a:buChar char=""/>
              <a:defRPr/>
            </a:pPr>
            <a:r>
              <a:rPr lang="en-US" sz="1800" dirty="0" err="1" smtClean="0"/>
              <a:t>Persaingan</a:t>
            </a:r>
            <a:r>
              <a:rPr lang="en-US" sz="1800" dirty="0" smtClean="0"/>
              <a:t> Usaha </a:t>
            </a:r>
            <a:r>
              <a:rPr lang="en-US" sz="1800" dirty="0" err="1" smtClean="0"/>
              <a:t>dan</a:t>
            </a:r>
            <a:r>
              <a:rPr lang="en-US" sz="1800" dirty="0" smtClean="0"/>
              <a:t> PK</a:t>
            </a:r>
            <a:endParaRPr lang="en-US" sz="1800" dirty="0"/>
          </a:p>
          <a:p>
            <a:pPr marL="548640" indent="-411480" eaLnBrk="1" fontAlgn="auto" hangingPunct="1">
              <a:spcAft>
                <a:spcPts val="0"/>
              </a:spcAft>
              <a:buClr>
                <a:schemeClr val="tx1">
                  <a:shade val="95000"/>
                </a:schemeClr>
              </a:buClr>
              <a:buFont typeface="Wingdings 2"/>
              <a:buChar char=""/>
              <a:defRPr/>
            </a:pPr>
            <a:endParaRPr lang="en-US" sz="1800" dirty="0" smtClean="0"/>
          </a:p>
          <a:p>
            <a:pPr marL="548640" indent="-411480" eaLnBrk="1" fontAlgn="auto" hangingPunct="1">
              <a:spcAft>
                <a:spcPts val="0"/>
              </a:spcAft>
              <a:buClr>
                <a:schemeClr val="tx1">
                  <a:shade val="95000"/>
                </a:schemeClr>
              </a:buClr>
              <a:buFont typeface="Wingdings 2"/>
              <a:buChar char=""/>
              <a:defRPr/>
            </a:pPr>
            <a:r>
              <a:rPr lang="en-US" sz="1800" dirty="0" err="1" smtClean="0"/>
              <a:t>Ekolabeling</a:t>
            </a:r>
            <a:r>
              <a:rPr lang="en-US" sz="1800" dirty="0" smtClean="0"/>
              <a:t> </a:t>
            </a:r>
            <a:r>
              <a:rPr lang="en-US" sz="1800" dirty="0" err="1" smtClean="0"/>
              <a:t>dan</a:t>
            </a:r>
            <a:r>
              <a:rPr lang="en-US" sz="1800" dirty="0" smtClean="0"/>
              <a:t> PK</a:t>
            </a:r>
            <a:endParaRPr lang="en-US" sz="1800" dirty="0"/>
          </a:p>
          <a:p>
            <a:pPr marL="548640" indent="-411480" eaLnBrk="1" fontAlgn="auto" hangingPunct="1">
              <a:spcAft>
                <a:spcPts val="0"/>
              </a:spcAft>
              <a:buClr>
                <a:schemeClr val="tx1">
                  <a:shade val="95000"/>
                </a:schemeClr>
              </a:buClr>
              <a:buFont typeface="Wingdings 2"/>
              <a:buChar char=""/>
              <a:defRPr/>
            </a:pPr>
            <a:r>
              <a:rPr lang="en-US" sz="1800" i="1" dirty="0" smtClean="0"/>
              <a:t>Carbon trade</a:t>
            </a:r>
            <a:r>
              <a:rPr lang="en-US" sz="1800" dirty="0" smtClean="0"/>
              <a:t> </a:t>
            </a:r>
            <a:r>
              <a:rPr lang="en-US" sz="1800" dirty="0" err="1" smtClean="0"/>
              <a:t>dan</a:t>
            </a:r>
            <a:r>
              <a:rPr lang="en-US" sz="1800" dirty="0" smtClean="0"/>
              <a:t> PK</a:t>
            </a:r>
          </a:p>
          <a:p>
            <a:pPr marL="548640" indent="-411480" eaLnBrk="1" fontAlgn="auto" hangingPunct="1">
              <a:spcAft>
                <a:spcPts val="0"/>
              </a:spcAft>
              <a:buClr>
                <a:schemeClr val="tx1">
                  <a:shade val="95000"/>
                </a:schemeClr>
              </a:buClr>
              <a:buFont typeface="Wingdings 2"/>
              <a:buChar char=""/>
              <a:defRPr/>
            </a:pPr>
            <a:r>
              <a:rPr lang="en-US" sz="1800" i="1" dirty="0" smtClean="0"/>
              <a:t>Natural resources sustainability</a:t>
            </a:r>
            <a:r>
              <a:rPr lang="en-US" sz="1800" dirty="0" smtClean="0"/>
              <a:t> </a:t>
            </a:r>
            <a:r>
              <a:rPr lang="en-US" sz="1800" dirty="0" err="1" smtClean="0"/>
              <a:t>dan</a:t>
            </a:r>
            <a:r>
              <a:rPr lang="en-US" sz="1800" dirty="0" smtClean="0"/>
              <a:t> PK</a:t>
            </a:r>
          </a:p>
          <a:p>
            <a:pPr marL="548640" indent="-411480" eaLnBrk="1" fontAlgn="auto" hangingPunct="1">
              <a:spcAft>
                <a:spcPts val="0"/>
              </a:spcAft>
              <a:buClr>
                <a:schemeClr val="tx1">
                  <a:shade val="95000"/>
                </a:schemeClr>
              </a:buClr>
              <a:buFont typeface="Wingdings 2"/>
              <a:buChar char=""/>
              <a:defRPr/>
            </a:pPr>
            <a:endParaRPr lang="en-US" sz="1800" dirty="0"/>
          </a:p>
        </p:txBody>
      </p:sp>
      <p:sp>
        <p:nvSpPr>
          <p:cNvPr id="155652" name="Rectangle 4"/>
          <p:cNvSpPr>
            <a:spLocks noGrp="1" noChangeArrowheads="1"/>
          </p:cNvSpPr>
          <p:nvPr>
            <p:ph sz="half" idx="2"/>
          </p:nvPr>
        </p:nvSpPr>
        <p:spPr/>
        <p:txBody>
          <a:bodyPr rtlCol="0">
            <a:normAutofit/>
          </a:bodyPr>
          <a:lstStyle/>
          <a:p>
            <a:pPr marL="548640" indent="-411480" eaLnBrk="1" fontAlgn="auto" hangingPunct="1">
              <a:spcAft>
                <a:spcPts val="0"/>
              </a:spcAft>
              <a:buClr>
                <a:schemeClr val="tx1">
                  <a:shade val="95000"/>
                </a:schemeClr>
              </a:buClr>
              <a:buFont typeface="Wingdings 2"/>
              <a:buChar char=""/>
              <a:defRPr/>
            </a:pPr>
            <a:r>
              <a:rPr lang="en-US" sz="1800" dirty="0" smtClean="0"/>
              <a:t>WTO (</a:t>
            </a:r>
            <a:r>
              <a:rPr lang="en-US" sz="1800" i="1" dirty="0" smtClean="0"/>
              <a:t>globalization of the economy, free trade</a:t>
            </a:r>
            <a:r>
              <a:rPr lang="en-US" sz="1800" dirty="0" smtClean="0"/>
              <a:t>) </a:t>
            </a:r>
            <a:r>
              <a:rPr lang="en-US" sz="1800" dirty="0" err="1" smtClean="0"/>
              <a:t>dan</a:t>
            </a:r>
            <a:r>
              <a:rPr lang="en-US" sz="1800" dirty="0" smtClean="0"/>
              <a:t> PK</a:t>
            </a:r>
          </a:p>
          <a:p>
            <a:pPr marL="548640" indent="-411480" eaLnBrk="1" fontAlgn="auto" hangingPunct="1">
              <a:spcAft>
                <a:spcPts val="0"/>
              </a:spcAft>
              <a:buClr>
                <a:schemeClr val="tx1">
                  <a:shade val="95000"/>
                </a:schemeClr>
              </a:buClr>
              <a:buFont typeface="Wingdings 2"/>
              <a:buChar char=""/>
              <a:defRPr/>
            </a:pPr>
            <a:endParaRPr lang="en-US" sz="1800" dirty="0" smtClean="0"/>
          </a:p>
          <a:p>
            <a:pPr marL="548640" indent="-411480" eaLnBrk="1" fontAlgn="auto" hangingPunct="1">
              <a:spcAft>
                <a:spcPts val="0"/>
              </a:spcAft>
              <a:buClr>
                <a:schemeClr val="tx1">
                  <a:shade val="95000"/>
                </a:schemeClr>
              </a:buClr>
              <a:buFont typeface="Wingdings 2"/>
              <a:buChar char=""/>
              <a:defRPr/>
            </a:pPr>
            <a:r>
              <a:rPr lang="en-US" sz="1800" i="1" dirty="0" smtClean="0"/>
              <a:t>Consumer food choice</a:t>
            </a:r>
            <a:r>
              <a:rPr lang="en-US" sz="1800" dirty="0" smtClean="0"/>
              <a:t> </a:t>
            </a:r>
            <a:r>
              <a:rPr lang="en-US" sz="1800" dirty="0" err="1" smtClean="0"/>
              <a:t>dan</a:t>
            </a:r>
            <a:r>
              <a:rPr lang="en-US" sz="1800" dirty="0" smtClean="0"/>
              <a:t> PK</a:t>
            </a:r>
            <a:endParaRPr lang="en-US" sz="1800" dirty="0"/>
          </a:p>
          <a:p>
            <a:pPr marL="548640" indent="-411480" eaLnBrk="1" fontAlgn="auto" hangingPunct="1">
              <a:spcAft>
                <a:spcPts val="0"/>
              </a:spcAft>
              <a:buClr>
                <a:schemeClr val="tx1">
                  <a:shade val="95000"/>
                </a:schemeClr>
              </a:buClr>
              <a:buFont typeface="Wingdings 2"/>
              <a:buChar char=""/>
              <a:defRPr/>
            </a:pPr>
            <a:r>
              <a:rPr lang="en-US" sz="1800" i="1" dirty="0" smtClean="0"/>
              <a:t>Food product development</a:t>
            </a:r>
            <a:r>
              <a:rPr lang="en-US" sz="1800" dirty="0" smtClean="0"/>
              <a:t> </a:t>
            </a:r>
            <a:r>
              <a:rPr lang="en-US" sz="1800" dirty="0" err="1" smtClean="0"/>
              <a:t>dan</a:t>
            </a:r>
            <a:r>
              <a:rPr lang="en-US" sz="1800" dirty="0" smtClean="0"/>
              <a:t> PK</a:t>
            </a:r>
          </a:p>
          <a:p>
            <a:pPr marL="548640" indent="-411480" eaLnBrk="1" fontAlgn="auto" hangingPunct="1">
              <a:spcAft>
                <a:spcPts val="0"/>
              </a:spcAft>
              <a:buClr>
                <a:schemeClr val="tx1">
                  <a:shade val="95000"/>
                </a:schemeClr>
              </a:buClr>
              <a:buFont typeface="Wingdings 2"/>
              <a:buChar char=""/>
              <a:defRPr/>
            </a:pPr>
            <a:endParaRPr lang="en-US" sz="1800" dirty="0"/>
          </a:p>
          <a:p>
            <a:pPr marL="548640" indent="-411480" eaLnBrk="1" fontAlgn="auto" hangingPunct="1">
              <a:spcAft>
                <a:spcPts val="0"/>
              </a:spcAft>
              <a:buClr>
                <a:schemeClr val="tx1">
                  <a:shade val="95000"/>
                </a:schemeClr>
              </a:buClr>
              <a:buFont typeface="Wingdings 2"/>
              <a:buChar char=""/>
              <a:defRPr/>
            </a:pPr>
            <a:r>
              <a:rPr lang="en-US" sz="1800" dirty="0" err="1" smtClean="0"/>
              <a:t>Promosi-Periklanan</a:t>
            </a:r>
            <a:r>
              <a:rPr lang="en-US" sz="1800" dirty="0" smtClean="0"/>
              <a:t> </a:t>
            </a:r>
            <a:r>
              <a:rPr lang="en-US" sz="1800" dirty="0" err="1" smtClean="0"/>
              <a:t>dan</a:t>
            </a:r>
            <a:r>
              <a:rPr lang="en-US" sz="1800" dirty="0" smtClean="0"/>
              <a:t> PK</a:t>
            </a:r>
          </a:p>
          <a:p>
            <a:pPr marL="548640" indent="-411480" eaLnBrk="1" fontAlgn="auto" hangingPunct="1">
              <a:spcAft>
                <a:spcPts val="0"/>
              </a:spcAft>
              <a:buClr>
                <a:schemeClr val="tx1">
                  <a:shade val="95000"/>
                </a:schemeClr>
              </a:buClr>
              <a:buFont typeface="Wingdings 2"/>
              <a:buChar char=""/>
              <a:defRPr/>
            </a:pPr>
            <a:endParaRPr lang="en-US" sz="1800" dirty="0" smtClean="0"/>
          </a:p>
          <a:p>
            <a:pPr marL="548640" indent="-411480" eaLnBrk="1" fontAlgn="auto" hangingPunct="1">
              <a:spcAft>
                <a:spcPts val="0"/>
              </a:spcAft>
              <a:buClr>
                <a:schemeClr val="tx1">
                  <a:shade val="95000"/>
                </a:schemeClr>
              </a:buClr>
              <a:buFont typeface="Wingdings 2"/>
              <a:buChar char=""/>
              <a:defRPr/>
            </a:pPr>
            <a:r>
              <a:rPr lang="en-US" sz="1800" dirty="0" err="1" smtClean="0"/>
              <a:t>Teknologi</a:t>
            </a:r>
            <a:r>
              <a:rPr lang="en-US" sz="1800" dirty="0" smtClean="0"/>
              <a:t> </a:t>
            </a:r>
            <a:r>
              <a:rPr lang="en-US" sz="1800" dirty="0" err="1" smtClean="0"/>
              <a:t>informasi</a:t>
            </a:r>
            <a:r>
              <a:rPr lang="en-US" sz="1800" dirty="0" smtClean="0"/>
              <a:t> </a:t>
            </a:r>
            <a:r>
              <a:rPr lang="en-US" sz="1800" dirty="0" err="1" smtClean="0"/>
              <a:t>dan</a:t>
            </a:r>
            <a:r>
              <a:rPr lang="en-US" sz="1800" dirty="0" smtClean="0"/>
              <a:t> PK</a:t>
            </a:r>
            <a:endParaRPr lang="en-US" sz="1800" dirty="0"/>
          </a:p>
          <a:p>
            <a:pPr marL="548640" indent="-411480" eaLnBrk="1" fontAlgn="auto" hangingPunct="1">
              <a:spcAft>
                <a:spcPts val="0"/>
              </a:spcAft>
              <a:buClr>
                <a:schemeClr val="tx1">
                  <a:shade val="95000"/>
                </a:schemeClr>
              </a:buClr>
              <a:buFont typeface="Wingdings 2"/>
              <a:buChar char=""/>
              <a:defRPr/>
            </a:pPr>
            <a:endParaRPr lang="en-US" sz="1800" dirty="0"/>
          </a:p>
          <a:p>
            <a:pPr marL="548640" indent="-411480" eaLnBrk="1" fontAlgn="auto" hangingPunct="1">
              <a:spcAft>
                <a:spcPts val="0"/>
              </a:spcAft>
              <a:buClr>
                <a:schemeClr val="tx1">
                  <a:shade val="95000"/>
                </a:schemeClr>
              </a:buClr>
              <a:buFont typeface="Wingdings" pitchFamily="2" charset="2"/>
              <a:buNone/>
              <a:defRPr/>
            </a:pPr>
            <a:endParaRPr lang="en-US" sz="1800" dirty="0"/>
          </a:p>
          <a:p>
            <a:pPr marL="548640" indent="-411480" eaLnBrk="1" fontAlgn="auto" hangingPunct="1">
              <a:spcAft>
                <a:spcPts val="0"/>
              </a:spcAft>
              <a:buClr>
                <a:schemeClr val="tx1">
                  <a:shade val="95000"/>
                </a:schemeClr>
              </a:buClr>
              <a:buFont typeface="Wingdings 2"/>
              <a:buChar char=""/>
              <a:defRPr/>
            </a:pPr>
            <a:endParaRPr lang="en-US" sz="1800"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normAutofit/>
          </a:bodyPr>
          <a:lstStyle/>
          <a:p>
            <a:pPr>
              <a:defRPr/>
            </a:pPr>
            <a:fld id="{891E2B40-9DC7-4DD3-AB50-24487269E616}" type="slidenum">
              <a:rPr lang="en-US"/>
              <a:pPr>
                <a:defRPr/>
              </a:pPr>
              <a:t>86</a:t>
            </a:fld>
            <a:endParaRPr lang="en-US"/>
          </a:p>
        </p:txBody>
      </p:sp>
      <p:sp>
        <p:nvSpPr>
          <p:cNvPr id="155650" name="Rectangle 2"/>
          <p:cNvSpPr>
            <a:spLocks noGrp="1" noChangeArrowheads="1"/>
          </p:cNvSpPr>
          <p:nvPr>
            <p:ph type="title"/>
          </p:nvPr>
        </p:nvSpPr>
        <p:spPr/>
        <p:txBody>
          <a:bodyPr rtlCol="0">
            <a:normAutofit/>
          </a:bodyPr>
          <a:lstStyle/>
          <a:p>
            <a:pPr eaLnBrk="1" fontAlgn="auto" hangingPunct="1">
              <a:spcAft>
                <a:spcPts val="0"/>
              </a:spcAft>
              <a:defRPr/>
            </a:pPr>
            <a:r>
              <a:rPr lang="en-US" sz="4000" dirty="0" err="1" smtClean="0"/>
              <a:t>Tugas</a:t>
            </a:r>
            <a:endParaRPr lang="en-US" sz="4000" dirty="0"/>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59F5BF66-471A-4569-8701-9CBE50569FEC}" type="slidenum">
              <a:rPr lang="en-US" smtClean="0"/>
              <a:t>87</a:t>
            </a:fld>
            <a:endParaRPr lang="en-US"/>
          </a:p>
        </p:txBody>
      </p:sp>
      <p:sp>
        <p:nvSpPr>
          <p:cNvPr id="2" name="Title 1"/>
          <p:cNvSpPr>
            <a:spLocks noGrp="1"/>
          </p:cNvSpPr>
          <p:nvPr>
            <p:ph type="title"/>
          </p:nvPr>
        </p:nvSpPr>
        <p:spPr/>
        <p:txBody>
          <a:bodyPr/>
          <a:lstStyle/>
          <a:p>
            <a:endParaRPr lang="en-US" dirty="0"/>
          </a:p>
        </p:txBody>
      </p:sp>
      <p:pic>
        <p:nvPicPr>
          <p:cNvPr id="7" name="Picture 4"/>
          <p:cNvPicPr>
            <a:picLocks noChangeAspect="1" noChangeArrowheads="1"/>
          </p:cNvPicPr>
          <p:nvPr/>
        </p:nvPicPr>
        <p:blipFill>
          <a:blip r:embed="rId2"/>
          <a:srcRect/>
          <a:stretch>
            <a:fillRect/>
          </a:stretch>
        </p:blipFill>
        <p:spPr bwMode="auto">
          <a:xfrm>
            <a:off x="0" y="0"/>
            <a:ext cx="8991600" cy="6858000"/>
          </a:xfrm>
          <a:prstGeom prst="rect">
            <a:avLst/>
          </a:prstGeom>
          <a:noFill/>
          <a:ln w="12700" cap="sq">
            <a:noFill/>
            <a:miter lim="800000"/>
            <a:headEnd type="none" w="sm" len="sm"/>
            <a:tailEnd type="none" w="sm" len="sm"/>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Rot="1" noChangeArrowheads="1"/>
          </p:cNvSpPr>
          <p:nvPr>
            <p:ph type="title"/>
          </p:nvPr>
        </p:nvSpPr>
        <p:spPr/>
        <p:txBody>
          <a:bodyPr>
            <a:normAutofit/>
          </a:bodyPr>
          <a:lstStyle/>
          <a:p>
            <a:r>
              <a:rPr lang="fr-FR" sz="3200">
                <a:solidFill>
                  <a:schemeClr val="hlink"/>
                </a:solidFill>
                <a:latin typeface="Arial" charset="0"/>
              </a:rPr>
              <a:t>HUBUNGAN PRODUSEN - KONSUMEN</a:t>
            </a:r>
            <a:br>
              <a:rPr lang="fr-FR" sz="3200">
                <a:solidFill>
                  <a:schemeClr val="hlink"/>
                </a:solidFill>
                <a:latin typeface="Arial" charset="0"/>
              </a:rPr>
            </a:br>
            <a:r>
              <a:rPr lang="fr-FR" sz="3200">
                <a:solidFill>
                  <a:schemeClr val="hlink"/>
                </a:solidFill>
                <a:latin typeface="Arial" charset="0"/>
              </a:rPr>
              <a:t>(JALUR PEMASARAN)</a:t>
            </a:r>
            <a:endParaRPr lang="en-US" sz="3200">
              <a:solidFill>
                <a:schemeClr val="hlink"/>
              </a:solidFill>
              <a:latin typeface="Arial" charset="0"/>
            </a:endParaRPr>
          </a:p>
        </p:txBody>
      </p:sp>
      <p:sp>
        <p:nvSpPr>
          <p:cNvPr id="226309" name="AutoShape 5"/>
          <p:cNvSpPr>
            <a:spLocks noChangeArrowheads="1"/>
          </p:cNvSpPr>
          <p:nvPr/>
        </p:nvSpPr>
        <p:spPr bwMode="auto">
          <a:xfrm>
            <a:off x="533400" y="2209800"/>
            <a:ext cx="8077200" cy="1219200"/>
          </a:xfrm>
          <a:prstGeom prst="roundRect">
            <a:avLst>
              <a:gd name="adj" fmla="val 16667"/>
            </a:avLst>
          </a:prstGeom>
          <a:solidFill>
            <a:schemeClr val="accent2"/>
          </a:solidFill>
          <a:ln w="9525">
            <a:round/>
            <a:headEnd/>
            <a:tailEnd/>
          </a:ln>
          <a:effectLst/>
          <a:scene3d>
            <a:camera prst="legacyObliqueBottomLeft"/>
            <a:lightRig rig="legacyFlat3" dir="t"/>
          </a:scene3d>
          <a:sp3d extrusionH="430200" prstMaterial="legacyMatte">
            <a:bevelT w="13500" h="13500" prst="angle"/>
            <a:bevelB w="13500" h="13500" prst="angle"/>
            <a:extrusionClr>
              <a:schemeClr val="accent2"/>
            </a:extrusionClr>
          </a:sp3d>
        </p:spPr>
        <p:txBody>
          <a:bodyPr wrap="none" anchor="ctr">
            <a:flatTx/>
          </a:bodyPr>
          <a:lstStyle/>
          <a:p>
            <a:pPr algn="ctr" eaLnBrk="0" hangingPunct="0"/>
            <a:endParaRPr lang="en-US" sz="2400">
              <a:solidFill>
                <a:srgbClr val="FFCCFF"/>
              </a:solidFill>
            </a:endParaRPr>
          </a:p>
        </p:txBody>
      </p:sp>
      <p:sp>
        <p:nvSpPr>
          <p:cNvPr id="226314" name="Rectangle 10"/>
          <p:cNvSpPr>
            <a:spLocks noChangeArrowheads="1"/>
          </p:cNvSpPr>
          <p:nvPr/>
        </p:nvSpPr>
        <p:spPr bwMode="auto">
          <a:xfrm>
            <a:off x="914400" y="2514600"/>
            <a:ext cx="1066800" cy="609600"/>
          </a:xfrm>
          <a:prstGeom prst="rect">
            <a:avLst/>
          </a:prstGeom>
          <a:noFill/>
          <a:ln w="9525">
            <a:noFill/>
            <a:miter lim="800000"/>
            <a:headEnd/>
            <a:tailEnd/>
          </a:ln>
          <a:effectLst/>
        </p:spPr>
        <p:txBody>
          <a:bodyPr wrap="none" anchor="ctr"/>
          <a:lstStyle/>
          <a:p>
            <a:pPr algn="ctr" eaLnBrk="0" hangingPunct="0"/>
            <a:r>
              <a:rPr lang="en-US" sz="2000"/>
              <a:t>Produsen</a:t>
            </a:r>
            <a:endParaRPr lang="en-US" sz="2400">
              <a:latin typeface="Times New Roman" pitchFamily="18" charset="0"/>
            </a:endParaRPr>
          </a:p>
        </p:txBody>
      </p:sp>
      <p:sp>
        <p:nvSpPr>
          <p:cNvPr id="226315" name="Rectangle 11"/>
          <p:cNvSpPr>
            <a:spLocks noChangeArrowheads="1"/>
          </p:cNvSpPr>
          <p:nvPr/>
        </p:nvSpPr>
        <p:spPr bwMode="auto">
          <a:xfrm>
            <a:off x="2514600" y="2590800"/>
            <a:ext cx="1447800" cy="609600"/>
          </a:xfrm>
          <a:prstGeom prst="rect">
            <a:avLst/>
          </a:prstGeom>
          <a:noFill/>
          <a:ln w="9525">
            <a:noFill/>
            <a:miter lim="800000"/>
            <a:headEnd/>
            <a:tailEnd/>
          </a:ln>
          <a:effectLst/>
        </p:spPr>
        <p:txBody>
          <a:bodyPr wrap="none" anchor="ctr"/>
          <a:lstStyle/>
          <a:p>
            <a:pPr algn="ctr" eaLnBrk="0" hangingPunct="0"/>
            <a:r>
              <a:rPr lang="en-US" sz="2000"/>
              <a:t>Grosir/ </a:t>
            </a:r>
          </a:p>
          <a:p>
            <a:pPr algn="ctr" eaLnBrk="0" hangingPunct="0"/>
            <a:r>
              <a:rPr lang="en-US" sz="2000"/>
              <a:t>Whole Saler</a:t>
            </a:r>
            <a:endParaRPr lang="en-US" sz="2400">
              <a:latin typeface="Times New Roman" pitchFamily="18" charset="0"/>
            </a:endParaRPr>
          </a:p>
        </p:txBody>
      </p:sp>
      <p:sp>
        <p:nvSpPr>
          <p:cNvPr id="226316" name="Rectangle 12"/>
          <p:cNvSpPr>
            <a:spLocks noChangeArrowheads="1"/>
          </p:cNvSpPr>
          <p:nvPr/>
        </p:nvSpPr>
        <p:spPr bwMode="auto">
          <a:xfrm>
            <a:off x="4572000" y="2590800"/>
            <a:ext cx="1295400" cy="609600"/>
          </a:xfrm>
          <a:prstGeom prst="rect">
            <a:avLst/>
          </a:prstGeom>
          <a:noFill/>
          <a:ln w="9525">
            <a:noFill/>
            <a:miter lim="800000"/>
            <a:headEnd/>
            <a:tailEnd/>
          </a:ln>
          <a:effectLst/>
        </p:spPr>
        <p:txBody>
          <a:bodyPr wrap="none" anchor="ctr"/>
          <a:lstStyle/>
          <a:p>
            <a:pPr algn="ctr" eaLnBrk="0" hangingPunct="0"/>
            <a:r>
              <a:rPr lang="en-US" sz="2000"/>
              <a:t>Pengecer/</a:t>
            </a:r>
          </a:p>
          <a:p>
            <a:pPr algn="ctr" eaLnBrk="0" hangingPunct="0"/>
            <a:r>
              <a:rPr lang="en-US" sz="2000"/>
              <a:t>Retailer</a:t>
            </a:r>
          </a:p>
        </p:txBody>
      </p:sp>
      <p:sp>
        <p:nvSpPr>
          <p:cNvPr id="226317" name="Rectangle 13"/>
          <p:cNvSpPr>
            <a:spLocks noChangeArrowheads="1"/>
          </p:cNvSpPr>
          <p:nvPr/>
        </p:nvSpPr>
        <p:spPr bwMode="auto">
          <a:xfrm>
            <a:off x="6705600" y="2667000"/>
            <a:ext cx="1295400" cy="457200"/>
          </a:xfrm>
          <a:prstGeom prst="rect">
            <a:avLst/>
          </a:prstGeom>
          <a:noFill/>
          <a:ln w="9525">
            <a:noFill/>
            <a:miter lim="800000"/>
            <a:headEnd/>
            <a:tailEnd/>
          </a:ln>
          <a:effectLst/>
        </p:spPr>
        <p:txBody>
          <a:bodyPr wrap="none" anchor="ctr"/>
          <a:lstStyle/>
          <a:p>
            <a:pPr algn="ctr" eaLnBrk="0" hangingPunct="0"/>
            <a:r>
              <a:rPr lang="en-US" sz="2000"/>
              <a:t>Konsumen</a:t>
            </a:r>
            <a:endParaRPr lang="en-US" sz="2400">
              <a:latin typeface="Times New Roman" pitchFamily="18" charset="0"/>
            </a:endParaRPr>
          </a:p>
        </p:txBody>
      </p:sp>
      <p:sp>
        <p:nvSpPr>
          <p:cNvPr id="226318" name="Line 14"/>
          <p:cNvSpPr>
            <a:spLocks noChangeShapeType="1"/>
          </p:cNvSpPr>
          <p:nvPr/>
        </p:nvSpPr>
        <p:spPr bwMode="auto">
          <a:xfrm>
            <a:off x="2209800" y="2819400"/>
            <a:ext cx="381000" cy="0"/>
          </a:xfrm>
          <a:prstGeom prst="line">
            <a:avLst/>
          </a:prstGeom>
          <a:noFill/>
          <a:ln w="31750">
            <a:solidFill>
              <a:schemeClr val="tx1"/>
            </a:solidFill>
            <a:round/>
            <a:headEnd/>
            <a:tailEnd type="triangle" w="med" len="med"/>
          </a:ln>
          <a:effectLst/>
        </p:spPr>
        <p:txBody>
          <a:bodyPr wrap="none" anchor="ctr"/>
          <a:lstStyle/>
          <a:p>
            <a:endParaRPr lang="en-US"/>
          </a:p>
        </p:txBody>
      </p:sp>
      <p:sp>
        <p:nvSpPr>
          <p:cNvPr id="226319" name="Line 15"/>
          <p:cNvSpPr>
            <a:spLocks noChangeShapeType="1"/>
          </p:cNvSpPr>
          <p:nvPr/>
        </p:nvSpPr>
        <p:spPr bwMode="auto">
          <a:xfrm>
            <a:off x="3962400" y="2819400"/>
            <a:ext cx="381000" cy="0"/>
          </a:xfrm>
          <a:prstGeom prst="line">
            <a:avLst/>
          </a:prstGeom>
          <a:noFill/>
          <a:ln w="31750">
            <a:solidFill>
              <a:schemeClr val="tx1"/>
            </a:solidFill>
            <a:round/>
            <a:headEnd/>
            <a:tailEnd type="triangle" w="med" len="med"/>
          </a:ln>
          <a:effectLst/>
        </p:spPr>
        <p:txBody>
          <a:bodyPr wrap="none" anchor="ctr"/>
          <a:lstStyle/>
          <a:p>
            <a:endParaRPr lang="en-US"/>
          </a:p>
        </p:txBody>
      </p:sp>
      <p:sp>
        <p:nvSpPr>
          <p:cNvPr id="226320" name="Line 16"/>
          <p:cNvSpPr>
            <a:spLocks noChangeShapeType="1"/>
          </p:cNvSpPr>
          <p:nvPr/>
        </p:nvSpPr>
        <p:spPr bwMode="auto">
          <a:xfrm>
            <a:off x="6096000" y="2895600"/>
            <a:ext cx="381000" cy="0"/>
          </a:xfrm>
          <a:prstGeom prst="line">
            <a:avLst/>
          </a:prstGeom>
          <a:noFill/>
          <a:ln w="31750">
            <a:solidFill>
              <a:schemeClr val="tx1"/>
            </a:solidFill>
            <a:round/>
            <a:headEnd/>
            <a:tailEnd type="triangle" w="med" len="med"/>
          </a:ln>
          <a:effectLst/>
        </p:spPr>
        <p:txBody>
          <a:bodyPr wrap="none" anchor="ctr"/>
          <a:lstStyle/>
          <a:p>
            <a:endParaRPr lang="en-US"/>
          </a:p>
        </p:txBody>
      </p:sp>
      <p:sp>
        <p:nvSpPr>
          <p:cNvPr id="226323" name="Line 19"/>
          <p:cNvSpPr>
            <a:spLocks noChangeShapeType="1"/>
          </p:cNvSpPr>
          <p:nvPr/>
        </p:nvSpPr>
        <p:spPr bwMode="auto">
          <a:xfrm>
            <a:off x="3124200" y="3429000"/>
            <a:ext cx="0" cy="609600"/>
          </a:xfrm>
          <a:prstGeom prst="line">
            <a:avLst/>
          </a:prstGeom>
          <a:noFill/>
          <a:ln w="9525">
            <a:solidFill>
              <a:schemeClr val="tx1"/>
            </a:solidFill>
            <a:round/>
            <a:headEnd/>
            <a:tailEnd/>
          </a:ln>
          <a:effectLst/>
        </p:spPr>
        <p:txBody>
          <a:bodyPr wrap="none" anchor="ctr"/>
          <a:lstStyle/>
          <a:p>
            <a:endParaRPr lang="en-US"/>
          </a:p>
        </p:txBody>
      </p:sp>
      <p:sp>
        <p:nvSpPr>
          <p:cNvPr id="226324" name="Line 20"/>
          <p:cNvSpPr>
            <a:spLocks noChangeShapeType="1"/>
          </p:cNvSpPr>
          <p:nvPr/>
        </p:nvSpPr>
        <p:spPr bwMode="auto">
          <a:xfrm>
            <a:off x="5334000" y="3429000"/>
            <a:ext cx="0" cy="609600"/>
          </a:xfrm>
          <a:prstGeom prst="line">
            <a:avLst/>
          </a:prstGeom>
          <a:noFill/>
          <a:ln w="9525">
            <a:solidFill>
              <a:schemeClr val="tx1"/>
            </a:solidFill>
            <a:round/>
            <a:headEnd/>
            <a:tailEnd/>
          </a:ln>
          <a:effectLst/>
        </p:spPr>
        <p:txBody>
          <a:bodyPr wrap="none" anchor="ctr"/>
          <a:lstStyle/>
          <a:p>
            <a:endParaRPr lang="en-US"/>
          </a:p>
        </p:txBody>
      </p:sp>
      <p:sp>
        <p:nvSpPr>
          <p:cNvPr id="226325" name="Line 21"/>
          <p:cNvSpPr>
            <a:spLocks noChangeShapeType="1"/>
          </p:cNvSpPr>
          <p:nvPr/>
        </p:nvSpPr>
        <p:spPr bwMode="auto">
          <a:xfrm>
            <a:off x="3124200" y="4038600"/>
            <a:ext cx="2286000" cy="0"/>
          </a:xfrm>
          <a:prstGeom prst="line">
            <a:avLst/>
          </a:prstGeom>
          <a:noFill/>
          <a:ln w="9525">
            <a:solidFill>
              <a:schemeClr val="tx1"/>
            </a:solidFill>
            <a:round/>
            <a:headEnd/>
            <a:tailEnd/>
          </a:ln>
          <a:effectLst/>
        </p:spPr>
        <p:txBody>
          <a:bodyPr wrap="none" anchor="ctr"/>
          <a:lstStyle/>
          <a:p>
            <a:endParaRPr lang="en-US"/>
          </a:p>
        </p:txBody>
      </p:sp>
      <p:sp>
        <p:nvSpPr>
          <p:cNvPr id="226326" name="Line 22"/>
          <p:cNvSpPr>
            <a:spLocks noChangeShapeType="1"/>
          </p:cNvSpPr>
          <p:nvPr/>
        </p:nvSpPr>
        <p:spPr bwMode="auto">
          <a:xfrm>
            <a:off x="4114800" y="4038600"/>
            <a:ext cx="0" cy="457200"/>
          </a:xfrm>
          <a:prstGeom prst="line">
            <a:avLst/>
          </a:prstGeom>
          <a:noFill/>
          <a:ln w="9525">
            <a:solidFill>
              <a:schemeClr val="tx1"/>
            </a:solidFill>
            <a:round/>
            <a:headEnd/>
            <a:tailEnd/>
          </a:ln>
          <a:effectLst/>
        </p:spPr>
        <p:txBody>
          <a:bodyPr wrap="none" anchor="ctr"/>
          <a:lstStyle/>
          <a:p>
            <a:endParaRPr lang="en-US"/>
          </a:p>
        </p:txBody>
      </p:sp>
      <p:sp>
        <p:nvSpPr>
          <p:cNvPr id="226327" name="Line 23"/>
          <p:cNvSpPr>
            <a:spLocks noChangeShapeType="1"/>
          </p:cNvSpPr>
          <p:nvPr/>
        </p:nvSpPr>
        <p:spPr bwMode="auto">
          <a:xfrm>
            <a:off x="4114800" y="4495800"/>
            <a:ext cx="45720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226328" name="Rectangle 24"/>
          <p:cNvSpPr>
            <a:spLocks noChangeArrowheads="1"/>
          </p:cNvSpPr>
          <p:nvPr/>
        </p:nvSpPr>
        <p:spPr bwMode="auto">
          <a:xfrm>
            <a:off x="4572000" y="4191000"/>
            <a:ext cx="1371600" cy="685800"/>
          </a:xfrm>
          <a:prstGeom prst="rect">
            <a:avLst/>
          </a:prstGeom>
          <a:noFill/>
          <a:ln w="9525">
            <a:noFill/>
            <a:miter lim="800000"/>
            <a:headEnd/>
            <a:tailEnd/>
          </a:ln>
          <a:effectLst/>
        </p:spPr>
        <p:txBody>
          <a:bodyPr wrap="none" anchor="ctr"/>
          <a:lstStyle/>
          <a:p>
            <a:pPr algn="ctr" eaLnBrk="0" hangingPunct="0"/>
            <a:r>
              <a:rPr lang="en-US"/>
              <a:t>Wanprestasi</a:t>
            </a:r>
          </a:p>
        </p:txBody>
      </p:sp>
      <p:sp>
        <p:nvSpPr>
          <p:cNvPr id="226329" name="Line 25"/>
          <p:cNvSpPr>
            <a:spLocks noChangeShapeType="1"/>
          </p:cNvSpPr>
          <p:nvPr/>
        </p:nvSpPr>
        <p:spPr bwMode="auto">
          <a:xfrm>
            <a:off x="1371600" y="3429000"/>
            <a:ext cx="0" cy="1676400"/>
          </a:xfrm>
          <a:prstGeom prst="line">
            <a:avLst/>
          </a:prstGeom>
          <a:noFill/>
          <a:ln w="9525">
            <a:solidFill>
              <a:schemeClr val="tx1"/>
            </a:solidFill>
            <a:round/>
            <a:headEnd/>
            <a:tailEnd/>
          </a:ln>
          <a:effectLst/>
        </p:spPr>
        <p:txBody>
          <a:bodyPr wrap="none" anchor="ctr"/>
          <a:lstStyle/>
          <a:p>
            <a:endParaRPr lang="en-US"/>
          </a:p>
        </p:txBody>
      </p:sp>
      <p:sp>
        <p:nvSpPr>
          <p:cNvPr id="226330" name="Line 26"/>
          <p:cNvSpPr>
            <a:spLocks noChangeShapeType="1"/>
          </p:cNvSpPr>
          <p:nvPr/>
        </p:nvSpPr>
        <p:spPr bwMode="auto">
          <a:xfrm>
            <a:off x="7543800" y="3429000"/>
            <a:ext cx="0" cy="1676400"/>
          </a:xfrm>
          <a:prstGeom prst="line">
            <a:avLst/>
          </a:prstGeom>
          <a:noFill/>
          <a:ln w="9525">
            <a:solidFill>
              <a:schemeClr val="tx1"/>
            </a:solidFill>
            <a:round/>
            <a:headEnd/>
            <a:tailEnd/>
          </a:ln>
          <a:effectLst/>
        </p:spPr>
        <p:txBody>
          <a:bodyPr wrap="none" anchor="ctr"/>
          <a:lstStyle/>
          <a:p>
            <a:endParaRPr lang="en-US"/>
          </a:p>
        </p:txBody>
      </p:sp>
      <p:sp>
        <p:nvSpPr>
          <p:cNvPr id="226331" name="Line 27"/>
          <p:cNvSpPr>
            <a:spLocks noChangeShapeType="1"/>
          </p:cNvSpPr>
          <p:nvPr/>
        </p:nvSpPr>
        <p:spPr bwMode="auto">
          <a:xfrm>
            <a:off x="1371600" y="5105400"/>
            <a:ext cx="6172200" cy="0"/>
          </a:xfrm>
          <a:prstGeom prst="line">
            <a:avLst/>
          </a:prstGeom>
          <a:noFill/>
          <a:ln w="9525">
            <a:solidFill>
              <a:schemeClr val="tx1"/>
            </a:solidFill>
            <a:round/>
            <a:headEnd/>
            <a:tailEnd/>
          </a:ln>
          <a:effectLst/>
        </p:spPr>
        <p:txBody>
          <a:bodyPr wrap="none" anchor="ctr"/>
          <a:lstStyle/>
          <a:p>
            <a:endParaRPr lang="en-US"/>
          </a:p>
        </p:txBody>
      </p:sp>
      <p:sp>
        <p:nvSpPr>
          <p:cNvPr id="226332" name="Rectangle 28"/>
          <p:cNvSpPr>
            <a:spLocks noChangeArrowheads="1"/>
          </p:cNvSpPr>
          <p:nvPr/>
        </p:nvSpPr>
        <p:spPr bwMode="auto">
          <a:xfrm>
            <a:off x="2895600" y="4876800"/>
            <a:ext cx="3429000" cy="685800"/>
          </a:xfrm>
          <a:prstGeom prst="rect">
            <a:avLst/>
          </a:prstGeom>
          <a:solidFill>
            <a:schemeClr val="accent1"/>
          </a:solidFill>
          <a:ln w="9525">
            <a:solidFill>
              <a:schemeClr val="tx1"/>
            </a:solidFill>
            <a:miter lim="800000"/>
            <a:headEnd/>
            <a:tailEnd/>
          </a:ln>
          <a:effectLst/>
        </p:spPr>
        <p:txBody>
          <a:bodyPr wrap="none" anchor="ctr"/>
          <a:lstStyle/>
          <a:p>
            <a:pPr algn="ctr" eaLnBrk="0" hangingPunct="0"/>
            <a:r>
              <a:rPr lang="en-US" sz="2000"/>
              <a:t>Perbuatan Melawan Hukum</a:t>
            </a:r>
            <a:endParaRPr lang="en-US" sz="2400">
              <a:latin typeface="Times New Roman" pitchFamily="18" charset="0"/>
            </a:endParaRP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TotalTime>
  <Words>4718</Words>
  <Application>Microsoft Office PowerPoint</Application>
  <PresentationFormat>On-screen Show (4:3)</PresentationFormat>
  <Paragraphs>646</Paragraphs>
  <Slides>87</Slides>
  <Notes>2</Notes>
  <HiddenSlides>0</HiddenSlides>
  <MMClips>0</MMClips>
  <ScaleCrop>false</ScaleCrop>
  <HeadingPairs>
    <vt:vector size="4" baseType="variant">
      <vt:variant>
        <vt:lpstr>Theme</vt:lpstr>
      </vt:variant>
      <vt:variant>
        <vt:i4>1</vt:i4>
      </vt:variant>
      <vt:variant>
        <vt:lpstr>Slide Titles</vt:lpstr>
      </vt:variant>
      <vt:variant>
        <vt:i4>87</vt:i4>
      </vt:variant>
    </vt:vector>
  </HeadingPairs>
  <TitlesOfParts>
    <vt:vector size="88" baseType="lpstr">
      <vt:lpstr>Concourse</vt:lpstr>
      <vt:lpstr> PERLINDUNGAN KONSUMEN</vt:lpstr>
      <vt:lpstr>PENGERTIAN KONSUMEN</vt:lpstr>
      <vt:lpstr>JENIS KONSUMEN</vt:lpstr>
      <vt:lpstr>BATASAN KONSUMEN AKHIR</vt:lpstr>
      <vt:lpstr>KONSUMEN AKHIR MENURUT  PERUNDANG-UNDANGAN</vt:lpstr>
      <vt:lpstr>KONSUMEN AKHIR MENURUT  PERUNDANG-UNDANGAN</vt:lpstr>
      <vt:lpstr>KESIMPULAN: PENGERTIAN KONSUMEN</vt:lpstr>
      <vt:lpstr>HUBUNGAN PRODUSEN - KONSUMEN (JALUR PEMASARAN)</vt:lpstr>
      <vt:lpstr>HUBUNGAN PRODUSEN - KONSUMEN (JALUR PEMASARAN)</vt:lpstr>
      <vt:lpstr>HUBUNGAN  PERIKATAN DAN PERJANJIAN</vt:lpstr>
      <vt:lpstr>Tahap Tahap Transaksi Konsumen</vt:lpstr>
      <vt:lpstr>Tahap Tahap Transaksi Konsumen</vt:lpstr>
      <vt:lpstr>Tahap Tahap Transaksi Konsumen</vt:lpstr>
      <vt:lpstr>Tahap Tahap Transaksi Konsumen</vt:lpstr>
      <vt:lpstr>Tahap Tahap Transaksi Konsumen</vt:lpstr>
      <vt:lpstr>Tahap Tahap Transaksi Konsumen</vt:lpstr>
      <vt:lpstr>PERTANGGUNGJAWABAN PRODUK</vt:lpstr>
      <vt:lpstr>Hubungan Product Liability dan Perlindungan Konsumen</vt:lpstr>
      <vt:lpstr>Hubungan Product Liability dan Perlindungan Konsumen</vt:lpstr>
      <vt:lpstr>FAULT AND NO FAULT LIABILITY</vt:lpstr>
      <vt:lpstr>FAULT AND NO FAULT LIABILITY</vt:lpstr>
      <vt:lpstr>FAULT AND NO FAULT LIABILITY</vt:lpstr>
      <vt:lpstr>FAULT AND NO FAULT LIABILITY</vt:lpstr>
      <vt:lpstr>FAULT AND NO FAULT LIABILITY</vt:lpstr>
      <vt:lpstr>BATASAN HUKUM KONSUMEN DAN  HUKUM PERLINDUNGAN KONSUMEN</vt:lpstr>
      <vt:lpstr>KEPENTINGAN-KEPENTINGAN  KONSUMEN</vt:lpstr>
      <vt:lpstr>KEPENTINGAN-KEPENTINGAN  KONSUMEN</vt:lpstr>
      <vt:lpstr>PRAKTEK NIAGA  YANG MERUGIKAN KONSUMEN</vt:lpstr>
      <vt:lpstr>PRAKTEK NIAGA  YANG MERUGIKAN KONSUMEN</vt:lpstr>
      <vt:lpstr>PRAKTEK NIAGA  YANG MERUGIKAN KONSUMEN</vt:lpstr>
      <vt:lpstr>TINJAUAN  ASPEK HUKUM PRIVAT DAN PUBLIK</vt:lpstr>
      <vt:lpstr>TINJAUAN  ASPEK HUKUM PRIVAT DAN PUBLIK</vt:lpstr>
      <vt:lpstr>TINJAUAN  ASPEK HUKUM PRIVAT DAN PUBLIK</vt:lpstr>
      <vt:lpstr>TINJAUAN  ASPEK HUKUM PRIVAT DAN PUBLIK</vt:lpstr>
      <vt:lpstr>TINJAUAN  ASPEK HUKUM PRIVAT DAN PUBLIK</vt:lpstr>
      <vt:lpstr>TINJAUAN  ASPEK HUKUM PRIVAT DAN PUBLIK</vt:lpstr>
      <vt:lpstr>Slide 37</vt:lpstr>
      <vt:lpstr>Pendahuluan</vt:lpstr>
      <vt:lpstr>Slide 39</vt:lpstr>
      <vt:lpstr>Slide 40</vt:lpstr>
      <vt:lpstr>Slide 41</vt:lpstr>
      <vt:lpstr>Hukum Konsumen</vt:lpstr>
      <vt:lpstr>Prinsip-prinsip Hukum Perlindungan Konsumen</vt:lpstr>
      <vt:lpstr>Kedudukan Konsumen</vt:lpstr>
      <vt:lpstr>Hak Konsumen Empat Hak Dasar Konsumen  (John F. Kennedy)</vt:lpstr>
      <vt:lpstr>The Rights of the Consumer </vt:lpstr>
      <vt:lpstr>Slide 47</vt:lpstr>
      <vt:lpstr>Contoh: Hak atas Kebutuhan Pokok</vt:lpstr>
      <vt:lpstr>UN Guidelines: Kepentingan-kepentingan Konsumen</vt:lpstr>
      <vt:lpstr>UUPK Anatomi (15 bab, 65 pasal)</vt:lpstr>
      <vt:lpstr>UUPK Konsumen</vt:lpstr>
      <vt:lpstr>UUPK Pelaku usaha</vt:lpstr>
      <vt:lpstr>UUPK Hak &amp; Kewajiban</vt:lpstr>
      <vt:lpstr>UUPK</vt:lpstr>
      <vt:lpstr>UUPK Barang</vt:lpstr>
      <vt:lpstr>UUPK Jasa</vt:lpstr>
      <vt:lpstr>UUPK Hal-hal baru</vt:lpstr>
      <vt:lpstr>UUPK Pertanggungjawaban Pidana Korporasi</vt:lpstr>
      <vt:lpstr>UUPK Hak Gugat Lembaga Konsumen</vt:lpstr>
      <vt:lpstr>UUPK Gugatan Kepentingan Kelompok</vt:lpstr>
      <vt:lpstr>Class Action</vt:lpstr>
      <vt:lpstr>Class Action</vt:lpstr>
      <vt:lpstr>UUPK Beban Pembuktian Terbalik</vt:lpstr>
      <vt:lpstr>UUPK Beban pembuktian terbalik</vt:lpstr>
      <vt:lpstr>Reformasi terhadap Hukum Acara Perdata</vt:lpstr>
      <vt:lpstr>UUPK Norma-norma Perlindungan Konsumen</vt:lpstr>
      <vt:lpstr>Norma-norma itu disebut sebagai kegiatan-kegiatan pelaku usaha dan secara keseluruhan</vt:lpstr>
      <vt:lpstr>Beberapa substansi</vt:lpstr>
      <vt:lpstr>Kasus-kasus Perlindungan Konsumen</vt:lpstr>
      <vt:lpstr>Kasus: Konsumen v Bank BCA</vt:lpstr>
      <vt:lpstr>Kasus: Konsumen v Bank BCA</vt:lpstr>
      <vt:lpstr>Perlindungan Konsumen Jasa Pendidikan</vt:lpstr>
      <vt:lpstr>Perlindungan Konsumen Jasa Telekomunikasi</vt:lpstr>
      <vt:lpstr>Negara lain Amerika Serikat (the US)</vt:lpstr>
      <vt:lpstr>Product Liability</vt:lpstr>
      <vt:lpstr>Australia</vt:lpstr>
      <vt:lpstr>Canada</vt:lpstr>
      <vt:lpstr>Malaysia</vt:lpstr>
      <vt:lpstr>Slide 79</vt:lpstr>
      <vt:lpstr>Perlindungan Konsumen yang Efektif</vt:lpstr>
      <vt:lpstr>Perlindungan Konsumen yang Efektif</vt:lpstr>
      <vt:lpstr>Perlindungan Konsumen yang Efektif</vt:lpstr>
      <vt:lpstr>Perlindungan Konsumen yang Efektif</vt:lpstr>
      <vt:lpstr>Peran Serta Masyarakat</vt:lpstr>
      <vt:lpstr>Inti Permasalahan</vt:lpstr>
      <vt:lpstr>Tugas</vt:lpstr>
      <vt:lpstr>Slide 87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PERLINDUNGAN KONSUMEN</dc:title>
  <dc:creator>kesya</dc:creator>
  <cp:lastModifiedBy>kesya</cp:lastModifiedBy>
  <cp:revision>7</cp:revision>
  <dcterms:created xsi:type="dcterms:W3CDTF">2008-11-28T01:16:31Z</dcterms:created>
  <dcterms:modified xsi:type="dcterms:W3CDTF">2008-11-28T01:41:22Z</dcterms:modified>
</cp:coreProperties>
</file>